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E9CB2-1E57-4B88-A7FF-551CAF514BFD}" v="6" dt="2020-07-06T10:44:37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4725-7BCD-428D-B0F5-222C18F07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6D5E5-D725-4E40-8B51-345556241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A51BF-3BB5-41F5-99E7-3218536B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672CF-F002-46CD-8CDF-379347C5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9B4DC-9D04-455E-A91D-3FF93BC2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3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C1C9-F8FF-4C6B-BE11-DA98EC31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7BC7E-827D-49C7-8F28-94ED2AAD4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98F46-0258-4473-8866-D0AF01BC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E6D5E-093B-4C92-AE6B-266C477B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A5410-D867-4C06-8148-43879630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2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42F7C-C95F-4701-8E9E-545E19B72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30148-6C3E-4EBE-B953-B24422EEE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96823-825F-4804-9230-A546B8FB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702A9-8821-451B-84A1-5958B2BD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AE62A-017C-4629-9E30-3724EA0A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7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BFCC-2908-46E9-BB59-FEC37586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EE5E-264D-4676-A790-F209F5D77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4A764-3FD9-42C6-B329-CD0FAF75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207D-3708-4F00-B57D-0FB42A90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FB54-8A2B-45CC-B8BB-4DCE5237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441A-2D67-4C5B-8DC9-91AF9A8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3C109-5060-44D8-8988-2BB2A025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E95FC-30BE-4C8F-91CF-09A47A0B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F4EB2-6AE8-482B-89D7-A48420E3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E416-B282-44D2-AA41-A3A212F0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7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51A4-BE54-495D-8BC2-02D0F370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9271-6382-4B46-A353-33169DF06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E9BB8-B14F-4E26-8191-60CFCBCC4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9CBAD-10BB-4F67-A124-7D58203B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7EC6F-B5D6-4960-A1F4-B2DC5C95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A328C-A818-4CCC-AC64-BE6801D6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5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9A5A-34F9-4AB2-A624-02D1CA33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80D84-FE0E-499F-A972-7AB30A18D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40E5-2270-43FA-AD1B-4D7DF0B24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316CC-9642-4F41-8373-6469D3492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77132-4472-4D13-9A8B-9A426248F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9D9D4-1580-48F7-80DA-8DA7EAC3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A0123-B6B2-4A37-AC0F-04F6212A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5385A-4B03-4FA8-96E1-E9C81CC9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C355-F0C8-4FB4-A7D8-41E81533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577B6-7D86-4B7D-95A2-E6C78FBD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6E807-28BA-41A8-B342-FD28456F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2C231-1931-429B-A5C9-05B01901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F680A-7329-4451-BE12-FD8D3449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B6543-F038-49E4-9AB4-10C1DF5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A3E0-D990-40C2-A428-9221BDAC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8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4BDB-4A09-4BA4-9214-87F74981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77CFB-2468-4404-A276-5DDE8AE5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32964-A120-4936-912F-C4FDED5B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79F67-F65D-4D0D-9B33-F7A90EED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436BB-09A5-4B65-A33F-3196FA3A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94332-4BEB-47FB-9B77-93595A16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EFD8-F883-4404-ACBF-8EB602D7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0B636-F850-4963-885F-4B082416B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5C6F1-8F81-4A8E-BC4B-A1E4854E2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6B963-96EF-4BEA-9DE0-82E187D0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3BA53-F56E-449C-9FBA-B933D731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8E89-25B7-4C7B-A0AE-DDF78726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6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C0E27-E8EC-46D1-A31A-61FE185D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6AB21-130B-4D1C-B851-BA3C0186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9BD85-7680-4A98-8004-7D2B0F404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ABD5-DA1F-455A-924D-6F8EDE121179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B0214-46E8-4171-B9DD-C39C26088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1B06-1E9F-40AC-BF65-1BA9FA7FC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C553-EAE1-4FC0-B7AD-17E8DF48E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ydigitalcollege.agilecrm.com/calendar/purlo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7A842640-B46A-4EE6-8062-0CCD715A0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5" b="79130"/>
          <a:stretch/>
        </p:blipFill>
        <p:spPr>
          <a:xfrm>
            <a:off x="0" y="0"/>
            <a:ext cx="12192000" cy="4962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6ABC1-BD0F-4F3F-B9EF-E8236985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7" y="1590670"/>
            <a:ext cx="2488096" cy="922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F0BFD-90F8-40E4-86F7-627D84BA45F0}"/>
              </a:ext>
            </a:extLst>
          </p:cNvPr>
          <p:cNvSpPr txBox="1"/>
          <p:nvPr/>
        </p:nvSpPr>
        <p:spPr>
          <a:xfrm>
            <a:off x="626607" y="3013501"/>
            <a:ext cx="374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arn Share Colaborate" panose="02000500000000000000" pitchFamily="50" charset="0"/>
              </a:rPr>
              <a:t>A Fresh Way</a:t>
            </a:r>
          </a:p>
          <a:p>
            <a:r>
              <a:rPr lang="en-GB" sz="2400" b="1" dirty="0">
                <a:solidFill>
                  <a:schemeClr val="bg1"/>
                </a:solidFill>
                <a:latin typeface="Learn Share Colaborate" panose="02000500000000000000" pitchFamily="50" charset="0"/>
              </a:rPr>
              <a:t>To Convert More Students 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CA6848-DA06-4546-9F86-8AFA074B8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9476" r="12499"/>
          <a:stretch/>
        </p:blipFill>
        <p:spPr>
          <a:xfrm>
            <a:off x="4850130" y="1223229"/>
            <a:ext cx="6420706" cy="3739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A21CC-57F5-4150-B08F-0C7EB0A82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383" y="308829"/>
            <a:ext cx="2362200" cy="847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6AFCEC-96AE-4A59-A97B-67A7DA8DF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063" y="5209590"/>
            <a:ext cx="7043738" cy="1648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BA5E0D-F50C-4F74-9FC2-8603F4E2F4EC}"/>
              </a:ext>
            </a:extLst>
          </p:cNvPr>
          <p:cNvSpPr txBox="1"/>
          <p:nvPr/>
        </p:nvSpPr>
        <p:spPr>
          <a:xfrm>
            <a:off x="626607" y="5802962"/>
            <a:ext cx="374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Learn Share Colaborate" panose="02000500000000000000" pitchFamily="50" charset="0"/>
              </a:rPr>
              <a:t>Some of out clients…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Learn Share Colaborat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6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D5403-F560-4E36-AC40-E8E764BC9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7AF2"/>
          </a:solidFill>
          <a:ln>
            <a:solidFill>
              <a:srgbClr val="247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CF89B-3784-41AC-9AC0-6D2CC1A3E757}"/>
              </a:ext>
            </a:extLst>
          </p:cNvPr>
          <p:cNvSpPr/>
          <p:nvPr/>
        </p:nvSpPr>
        <p:spPr>
          <a:xfrm>
            <a:off x="252412" y="440914"/>
            <a:ext cx="11268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i="0" dirty="0">
                <a:solidFill>
                  <a:schemeClr val="bg1"/>
                </a:solidFill>
                <a:effectLst/>
                <a:latin typeface="Learn Share Colaborate" panose="02000500000000000000" pitchFamily="50" charset="0"/>
              </a:rPr>
              <a:t>Purlo</a:t>
            </a:r>
            <a:r>
              <a:rPr lang="en-US" sz="3200" b="1" dirty="0">
                <a:solidFill>
                  <a:schemeClr val="bg1"/>
                </a:solidFill>
                <a:latin typeface="Learn Share Colaborate" panose="02000500000000000000" pitchFamily="50" charset="0"/>
              </a:rPr>
              <a:t>s - Product overview </a:t>
            </a:r>
            <a:endParaRPr lang="en-US" sz="3200" i="0" dirty="0">
              <a:solidFill>
                <a:schemeClr val="bg1"/>
              </a:solidFill>
              <a:effectLst/>
              <a:latin typeface="Learn Share Colaborate" panose="02000500000000000000" pitchFamily="50" charset="0"/>
            </a:endParaRPr>
          </a:p>
        </p:txBody>
      </p:sp>
      <p:pic>
        <p:nvPicPr>
          <p:cNvPr id="3076" name="Picture 4" descr="Whatsapp Icon Whatsapp Logo | Imagens para zap, Simbolo zap ...">
            <a:extLst>
              <a:ext uri="{FF2B5EF4-FFF2-40B4-BE49-F238E27FC236}">
                <a16:creationId xmlns:a16="http://schemas.microsoft.com/office/drawing/2014/main" id="{C1F9D2F2-E569-443E-B623-0F201C46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36" y="1239178"/>
            <a:ext cx="1674525" cy="16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62387-4AB9-4DBD-ADBF-4E65337146A1}"/>
              </a:ext>
            </a:extLst>
          </p:cNvPr>
          <p:cNvSpPr txBox="1"/>
          <p:nvPr/>
        </p:nvSpPr>
        <p:spPr>
          <a:xfrm>
            <a:off x="1812597" y="1912378"/>
            <a:ext cx="84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</a:t>
            </a:r>
            <a:r>
              <a:rPr lang="en-GB" sz="2400" b="1" dirty="0">
                <a:solidFill>
                  <a:schemeClr val="bg1"/>
                </a:solidFill>
              </a:rPr>
              <a:t>use WhatsApp to connect to students </a:t>
            </a:r>
            <a:r>
              <a:rPr lang="en-GB" sz="2400" dirty="0">
                <a:solidFill>
                  <a:schemeClr val="bg1"/>
                </a:solidFill>
              </a:rPr>
              <a:t>during admissions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7D9A8-3DE2-4356-9866-E998014690E2}"/>
              </a:ext>
            </a:extLst>
          </p:cNvPr>
          <p:cNvSpPr txBox="1"/>
          <p:nvPr/>
        </p:nvSpPr>
        <p:spPr>
          <a:xfrm>
            <a:off x="841049" y="1681545"/>
            <a:ext cx="126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72D13-F094-4F5E-9078-875A62739894}"/>
              </a:ext>
            </a:extLst>
          </p:cNvPr>
          <p:cNvSpPr txBox="1"/>
          <p:nvPr/>
        </p:nvSpPr>
        <p:spPr>
          <a:xfrm>
            <a:off x="841049" y="3283056"/>
            <a:ext cx="126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12648-9E6A-42C6-886C-24F8B89E273D}"/>
              </a:ext>
            </a:extLst>
          </p:cNvPr>
          <p:cNvSpPr txBox="1"/>
          <p:nvPr/>
        </p:nvSpPr>
        <p:spPr>
          <a:xfrm>
            <a:off x="841049" y="4933324"/>
            <a:ext cx="126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921C7-1692-4108-A4E8-6CD6860F1115}"/>
              </a:ext>
            </a:extLst>
          </p:cNvPr>
          <p:cNvSpPr txBox="1"/>
          <p:nvPr/>
        </p:nvSpPr>
        <p:spPr>
          <a:xfrm>
            <a:off x="1812598" y="3375389"/>
            <a:ext cx="776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</a:t>
            </a:r>
            <a:r>
              <a:rPr lang="en-GB" sz="2400" b="1" dirty="0">
                <a:solidFill>
                  <a:schemeClr val="bg1"/>
                </a:solidFill>
              </a:rPr>
              <a:t>answer 80% of admissions questions for you </a:t>
            </a:r>
            <a:r>
              <a:rPr lang="en-GB" sz="2400" dirty="0">
                <a:solidFill>
                  <a:schemeClr val="bg1"/>
                </a:solidFill>
              </a:rPr>
              <a:t>using ‘Human Assisted’ 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7421A-E169-459A-BE2D-D398F1FB2E4A}"/>
              </a:ext>
            </a:extLst>
          </p:cNvPr>
          <p:cNvSpPr txBox="1"/>
          <p:nvPr/>
        </p:nvSpPr>
        <p:spPr>
          <a:xfrm>
            <a:off x="1812597" y="4991396"/>
            <a:ext cx="776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use analyse data to </a:t>
            </a:r>
            <a:r>
              <a:rPr lang="en-GB" sz="2400" b="1" dirty="0">
                <a:solidFill>
                  <a:schemeClr val="bg1"/>
                </a:solidFill>
              </a:rPr>
              <a:t>highlight high risk students </a:t>
            </a:r>
            <a:r>
              <a:rPr lang="en-GB" sz="2400" dirty="0">
                <a:solidFill>
                  <a:schemeClr val="bg1"/>
                </a:solidFill>
              </a:rPr>
              <a:t>during the admissions process and help improve conversions</a:t>
            </a: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3284458B-BDF7-40CF-A76E-9FEC39AE1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736" y="3058489"/>
            <a:ext cx="1105331" cy="1105331"/>
          </a:xfrm>
          <a:prstGeom prst="rect">
            <a:avLst/>
          </a:prstGeom>
        </p:spPr>
      </p:pic>
      <p:pic>
        <p:nvPicPr>
          <p:cNvPr id="16" name="Graphic 15" descr="No Walking">
            <a:extLst>
              <a:ext uri="{FF2B5EF4-FFF2-40B4-BE49-F238E27FC236}">
                <a16:creationId xmlns:a16="http://schemas.microsoft.com/office/drawing/2014/main" id="{C3E7FCCB-6D31-4079-A83D-F1595C7F6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7413" y="4770249"/>
            <a:ext cx="1263976" cy="12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EBD661-78D1-40D6-883F-382CE24A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487"/>
            <a:ext cx="12192000" cy="5349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037D44-B091-4C7F-8DE2-2A823EC04FA5}"/>
              </a:ext>
            </a:extLst>
          </p:cNvPr>
          <p:cNvSpPr/>
          <p:nvPr/>
        </p:nvSpPr>
        <p:spPr>
          <a:xfrm>
            <a:off x="347662" y="133350"/>
            <a:ext cx="11268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i="0" dirty="0">
                <a:solidFill>
                  <a:schemeClr val="bg1"/>
                </a:solidFill>
                <a:effectLst/>
                <a:latin typeface="robotoregular"/>
              </a:rPr>
              <a:t>Product:</a:t>
            </a:r>
          </a:p>
          <a:p>
            <a:pPr algn="ctr" fontAlgn="base"/>
            <a:endParaRPr lang="en-US" sz="28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obotoregular"/>
            </a:endParaRP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F570F4D3-F54E-42AE-B553-4E39DFE69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5" b="79130"/>
          <a:stretch/>
        </p:blipFill>
        <p:spPr>
          <a:xfrm>
            <a:off x="0" y="6019800"/>
            <a:ext cx="12192000" cy="83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8A6365-149E-4504-9E56-189AA7A52245}"/>
              </a:ext>
            </a:extLst>
          </p:cNvPr>
          <p:cNvSpPr/>
          <p:nvPr/>
        </p:nvSpPr>
        <p:spPr>
          <a:xfrm>
            <a:off x="0" y="0"/>
            <a:ext cx="12192000" cy="6019800"/>
          </a:xfrm>
          <a:prstGeom prst="rect">
            <a:avLst/>
          </a:prstGeom>
          <a:solidFill>
            <a:srgbClr val="247AF2"/>
          </a:solidFill>
          <a:ln>
            <a:solidFill>
              <a:srgbClr val="247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247CA6-A3CD-4DCC-99BC-74E9FADC9DEE}"/>
              </a:ext>
            </a:extLst>
          </p:cNvPr>
          <p:cNvSpPr/>
          <p:nvPr/>
        </p:nvSpPr>
        <p:spPr>
          <a:xfrm>
            <a:off x="335753" y="1172378"/>
            <a:ext cx="3705225" cy="474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5A380-01B3-44C6-8D68-3FB9232B1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" t="10198" r="3669" b="6679"/>
          <a:stretch/>
        </p:blipFill>
        <p:spPr>
          <a:xfrm>
            <a:off x="501255" y="1453567"/>
            <a:ext cx="3278979" cy="39508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B7E4D2-0428-4665-9AE4-722D7491DDC5}"/>
              </a:ext>
            </a:extLst>
          </p:cNvPr>
          <p:cNvSpPr/>
          <p:nvPr/>
        </p:nvSpPr>
        <p:spPr>
          <a:xfrm>
            <a:off x="4281489" y="1181903"/>
            <a:ext cx="3705225" cy="474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49209-E82D-4945-B08F-24C8A9C28F00}"/>
              </a:ext>
            </a:extLst>
          </p:cNvPr>
          <p:cNvSpPr/>
          <p:nvPr/>
        </p:nvSpPr>
        <p:spPr>
          <a:xfrm>
            <a:off x="8233180" y="1181903"/>
            <a:ext cx="3705225" cy="474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47384-D044-4E57-AEDC-70F4B85B1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2" t="10065" r="3039" b="3707"/>
          <a:stretch/>
        </p:blipFill>
        <p:spPr>
          <a:xfrm>
            <a:off x="4486268" y="1451787"/>
            <a:ext cx="3286132" cy="410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6789A-5B2E-4C4B-AD14-B23CD53AAA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6" t="10276" r="1796" b="1758"/>
          <a:stretch/>
        </p:blipFill>
        <p:spPr>
          <a:xfrm>
            <a:off x="8447492" y="1458931"/>
            <a:ext cx="3276600" cy="41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D5403-F560-4E36-AC40-E8E764BC9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7AF2"/>
          </a:solidFill>
          <a:ln>
            <a:solidFill>
              <a:srgbClr val="247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CF89B-3784-41AC-9AC0-6D2CC1A3E757}"/>
              </a:ext>
            </a:extLst>
          </p:cNvPr>
          <p:cNvSpPr/>
          <p:nvPr/>
        </p:nvSpPr>
        <p:spPr>
          <a:xfrm>
            <a:off x="247650" y="699472"/>
            <a:ext cx="11268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bg1"/>
                </a:solidFill>
                <a:latin typeface="Learn Share Colaborate" panose="02000500000000000000" pitchFamily="50" charset="0"/>
              </a:rPr>
              <a:t>Client Testimonial </a:t>
            </a:r>
            <a:endParaRPr lang="en-US" sz="3200" i="0" dirty="0">
              <a:solidFill>
                <a:schemeClr val="bg1"/>
              </a:solidFill>
              <a:effectLst/>
              <a:latin typeface="Learn Share Colaborate" panose="02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C1BBF-8EBF-4F91-B779-0509EB4F8E5B}"/>
              </a:ext>
            </a:extLst>
          </p:cNvPr>
          <p:cNvSpPr txBox="1"/>
          <p:nvPr/>
        </p:nvSpPr>
        <p:spPr>
          <a:xfrm>
            <a:off x="828675" y="1956167"/>
            <a:ext cx="104489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NESCOT has found Purlos’ platform to have a </a:t>
            </a:r>
            <a:r>
              <a:rPr lang="en-US" altLang="en-US" sz="2400" b="1" dirty="0">
                <a:solidFill>
                  <a:schemeClr val="bg1"/>
                </a:solidFill>
              </a:rPr>
              <a:t>much better engagement level with students compared to existing communications methods. </a:t>
            </a:r>
            <a:r>
              <a:rPr lang="en-US" altLang="en-US" sz="2400" dirty="0">
                <a:solidFill>
                  <a:schemeClr val="bg1"/>
                </a:solidFill>
              </a:rPr>
              <a:t>It gives new insights about the highest risk students allowing us to intervene early and support increased conversions.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</a:rPr>
              <a:t>Engagement with students has been high, about 80% on average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Dario Stevens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Vice Principal , NESCOT</a:t>
            </a:r>
          </a:p>
          <a:p>
            <a:endParaRPr lang="en-GB" dirty="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7BFFB73A-2EF9-4B5F-9155-FC4D0B15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5" y="1498866"/>
            <a:ext cx="914400" cy="914400"/>
          </a:xfrm>
          <a:prstGeom prst="rect">
            <a:avLst/>
          </a:prstGeom>
        </p:spPr>
      </p:pic>
      <p:pic>
        <p:nvPicPr>
          <p:cNvPr id="8" name="Graphic 7" descr="Open quotation mark">
            <a:extLst>
              <a:ext uri="{FF2B5EF4-FFF2-40B4-BE49-F238E27FC236}">
                <a16:creationId xmlns:a16="http://schemas.microsoft.com/office/drawing/2014/main" id="{E5216C44-D591-4BCB-B751-54C98AD2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715625" y="36139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C05CCC-D136-4740-9BCC-32B0A7E85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7AF2"/>
          </a:solidFill>
          <a:ln>
            <a:solidFill>
              <a:srgbClr val="247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CF89B-3784-41AC-9AC0-6D2CC1A3E757}"/>
              </a:ext>
            </a:extLst>
          </p:cNvPr>
          <p:cNvSpPr/>
          <p:nvPr/>
        </p:nvSpPr>
        <p:spPr>
          <a:xfrm>
            <a:off x="461962" y="509617"/>
            <a:ext cx="1126807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i="0" dirty="0">
                <a:solidFill>
                  <a:schemeClr val="bg1"/>
                </a:solidFill>
                <a:effectLst/>
              </a:rPr>
              <a:t>BLC Exclusive Offer </a:t>
            </a:r>
          </a:p>
          <a:p>
            <a:pPr algn="ctr" fontAlgn="base"/>
            <a:endParaRPr lang="en-US" sz="2800" b="1" i="0" dirty="0">
              <a:solidFill>
                <a:schemeClr val="bg1"/>
              </a:solidFill>
              <a:effectLst/>
            </a:endParaRPr>
          </a:p>
          <a:p>
            <a:pPr algn="ctr" fontAlgn="base"/>
            <a:endParaRPr lang="en-US" sz="2800" b="1" i="0" dirty="0">
              <a:solidFill>
                <a:schemeClr val="bg1"/>
              </a:solidFill>
              <a:effectLst/>
            </a:endParaRPr>
          </a:p>
          <a:p>
            <a:pPr algn="ctr" fontAlgn="base"/>
            <a:r>
              <a:rPr lang="en-US" sz="3600" b="1" dirty="0">
                <a:solidFill>
                  <a:schemeClr val="bg1"/>
                </a:solidFill>
                <a:latin typeface="robotoregular"/>
              </a:rPr>
              <a:t>FREE virtual events communications package </a:t>
            </a:r>
          </a:p>
          <a:p>
            <a:pPr algn="ctr" fontAlgn="base"/>
            <a:r>
              <a:rPr lang="en-US" sz="3600" b="1" dirty="0">
                <a:solidFill>
                  <a:schemeClr val="bg1"/>
                </a:solidFill>
                <a:latin typeface="robotoregular"/>
              </a:rPr>
              <a:t>for 12 months </a:t>
            </a:r>
          </a:p>
          <a:p>
            <a:pPr algn="ctr" fontAlgn="base"/>
            <a:r>
              <a:rPr lang="en-US" sz="2000" dirty="0">
                <a:solidFill>
                  <a:schemeClr val="bg1"/>
                </a:solidFill>
              </a:rPr>
              <a:t>(*</a:t>
            </a:r>
            <a:r>
              <a:rPr lang="en-US" sz="2000" i="0" dirty="0">
                <a:solidFill>
                  <a:schemeClr val="bg1"/>
                </a:solidFill>
                <a:effectLst/>
              </a:rPr>
              <a:t>when bought alongside the admissions platform)</a:t>
            </a:r>
          </a:p>
          <a:p>
            <a:pPr algn="ctr" fontAlgn="base"/>
            <a:endParaRPr lang="en-US" sz="2800" dirty="0">
              <a:solidFill>
                <a:schemeClr val="bg1"/>
              </a:solidFill>
            </a:endParaRPr>
          </a:p>
          <a:p>
            <a:pPr algn="ctr" fontAlgn="base"/>
            <a:endParaRPr lang="en-US" sz="2400" dirty="0">
              <a:solidFill>
                <a:schemeClr val="bg1"/>
              </a:solidFill>
            </a:endParaRPr>
          </a:p>
          <a:p>
            <a:pPr algn="ctr" fontAlgn="base"/>
            <a:endParaRPr lang="en-US" sz="2400" i="0" dirty="0">
              <a:solidFill>
                <a:schemeClr val="bg1"/>
              </a:solidFill>
              <a:effectLst/>
            </a:endParaRPr>
          </a:p>
          <a:p>
            <a:pPr algn="ctr" fontAlgn="base"/>
            <a:r>
              <a:rPr lang="en-US" sz="2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Standard p</a:t>
            </a:r>
            <a:r>
              <a:rPr lang="en-US" sz="2400" i="0" dirty="0">
                <a:solidFill>
                  <a:schemeClr val="bg1"/>
                </a:solidFill>
                <a:effectLst/>
              </a:rPr>
              <a:t>rice </a:t>
            </a:r>
            <a:r>
              <a:rPr lang="en-US" sz="2400" i="0" strike="sngStrike" dirty="0">
                <a:solidFill>
                  <a:schemeClr val="bg1"/>
                </a:solidFill>
                <a:effectLst/>
              </a:rPr>
              <a:t>£</a:t>
            </a:r>
            <a:r>
              <a:rPr lang="en-US" sz="2400" strike="sngStrike" dirty="0">
                <a:solidFill>
                  <a:schemeClr val="bg1"/>
                </a:solidFill>
              </a:rPr>
              <a:t>1</a:t>
            </a:r>
            <a:r>
              <a:rPr lang="en-US" sz="2400" i="0" strike="sngStrike" dirty="0">
                <a:solidFill>
                  <a:schemeClr val="bg1"/>
                </a:solidFill>
                <a:effectLst/>
              </a:rPr>
              <a:t>,500 exc. VAT </a:t>
            </a:r>
          </a:p>
          <a:p>
            <a:pPr algn="ctr" fontAlgn="base"/>
            <a:endParaRPr lang="en-US" sz="2400" strike="sngStrike" dirty="0">
              <a:solidFill>
                <a:schemeClr val="bg1"/>
              </a:solidFill>
            </a:endParaRPr>
          </a:p>
          <a:p>
            <a:pPr algn="ctr" fontAlgn="base"/>
            <a:endParaRPr lang="en-US" sz="2400" i="0" strike="sngStrike" dirty="0">
              <a:solidFill>
                <a:schemeClr val="bg1"/>
              </a:solidFill>
              <a:effectLst/>
            </a:endParaRPr>
          </a:p>
          <a:p>
            <a:pPr algn="ctr" fontAlgn="base"/>
            <a:endParaRPr lang="en-US" sz="2400" dirty="0">
              <a:solidFill>
                <a:schemeClr val="bg1"/>
              </a:solidFill>
            </a:endParaRPr>
          </a:p>
          <a:p>
            <a:pPr algn="ctr" fontAlgn="base"/>
            <a:r>
              <a:rPr lang="en-US" sz="2000" dirty="0">
                <a:solidFill>
                  <a:schemeClr val="bg1"/>
                </a:solidFill>
              </a:rPr>
              <a:t>Quote CODE: BLC2020</a:t>
            </a:r>
          </a:p>
          <a:p>
            <a:pPr algn="ctr" fontAlgn="base"/>
            <a:r>
              <a:rPr lang="en-US" sz="2000" dirty="0">
                <a:solidFill>
                  <a:schemeClr val="bg1"/>
                </a:solidFill>
              </a:rPr>
              <a:t>*Available </a:t>
            </a:r>
            <a:r>
              <a:rPr lang="en-US" sz="2000" i="0" dirty="0">
                <a:solidFill>
                  <a:schemeClr val="bg1"/>
                </a:solidFill>
                <a:effectLst/>
              </a:rPr>
              <a:t>for the first 10 colleges before August 31</a:t>
            </a:r>
            <a:r>
              <a:rPr lang="en-US" sz="2000" i="0" baseline="30000" dirty="0">
                <a:solidFill>
                  <a:schemeClr val="bg1"/>
                </a:solidFill>
                <a:effectLst/>
              </a:rPr>
              <a:t>st</a:t>
            </a:r>
            <a:r>
              <a:rPr lang="en-US" sz="2000" i="0" dirty="0">
                <a:solidFill>
                  <a:schemeClr val="bg1"/>
                </a:solidFill>
                <a:effectLst/>
              </a:rPr>
              <a:t> 2020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F90CEE-E04C-4DFF-9985-B743F2257055}"/>
              </a:ext>
            </a:extLst>
          </p:cNvPr>
          <p:cNvSpPr/>
          <p:nvPr/>
        </p:nvSpPr>
        <p:spPr>
          <a:xfrm>
            <a:off x="4687074" y="5038620"/>
            <a:ext cx="2817850" cy="666833"/>
          </a:xfrm>
          <a:prstGeom prst="roundRect">
            <a:avLst/>
          </a:prstGeom>
          <a:solidFill>
            <a:srgbClr val="FF3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981F6-8D89-4C63-B3CF-BBC343EF400C}"/>
              </a:ext>
            </a:extLst>
          </p:cNvPr>
          <p:cNvSpPr txBox="1"/>
          <p:nvPr/>
        </p:nvSpPr>
        <p:spPr>
          <a:xfrm>
            <a:off x="5039499" y="5141203"/>
            <a:ext cx="232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earn Share Colaborate" panose="02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a demo</a:t>
            </a:r>
            <a:endParaRPr lang="en-GB" sz="2400" b="1" dirty="0">
              <a:solidFill>
                <a:schemeClr val="bg1"/>
              </a:solidFill>
              <a:latin typeface="Learn Share Colaborat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5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170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Learn Share Colaborate</vt:lpstr>
      <vt:lpstr>robotoregular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bartlett</dc:creator>
  <cp:lastModifiedBy>david bartlett</cp:lastModifiedBy>
  <cp:revision>5</cp:revision>
  <dcterms:created xsi:type="dcterms:W3CDTF">2020-07-02T16:21:40Z</dcterms:created>
  <dcterms:modified xsi:type="dcterms:W3CDTF">2020-07-09T10:56:22Z</dcterms:modified>
</cp:coreProperties>
</file>