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DM Sans" pitchFamily="2" charset="0"/>
      <p:regular r:id="rId34"/>
    </p:embeddedFont>
    <p:embeddedFont>
      <p:font typeface="DM Sans Bold" panose="020B0604020202020204" charset="0"/>
      <p:regular r:id="rId35"/>
    </p:embeddedFont>
    <p:embeddedFont>
      <p:font typeface="DM Sans Italics" panose="020B0604020202020204" charset="0"/>
      <p:regular r:id="rId36"/>
    </p:embeddedFont>
    <p:embeddedFont>
      <p:font typeface="Gotham Bold" panose="020B0604020202020204" charset="0"/>
      <p:regular r:id="rId37"/>
    </p:embeddedFont>
    <p:embeddedFont>
      <p:font typeface="Playfair Display Bold" panose="020B0604020202020204" charset="0"/>
      <p:regular r:id="rId38"/>
    </p:embeddedFont>
    <p:embeddedFont>
      <p:font typeface="Playfair Display Bold Italics" panose="020B0604020202020204" charset="0"/>
      <p:regular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need to have Matthew McShanes's headshot on here Sarah. Plus a way of having Instrucutre and Activate Learning's logos please. 🙏🏻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KJMVnJerao8?feature=oembed" TargetMode="Externa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641203" y="1987349"/>
            <a:ext cx="14593233" cy="6312301"/>
            <a:chOff x="0" y="0"/>
            <a:chExt cx="19457645" cy="8416402"/>
          </a:xfrm>
        </p:grpSpPr>
        <p:sp>
          <p:nvSpPr>
            <p:cNvPr id="38" name="TextBox 38"/>
            <p:cNvSpPr txBox="1"/>
            <p:nvPr/>
          </p:nvSpPr>
          <p:spPr>
            <a:xfrm>
              <a:off x="481343" y="-352425"/>
              <a:ext cx="18494958" cy="4024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02"/>
                </a:lnSpc>
                <a:spcBef>
                  <a:spcPct val="0"/>
                </a:spcBef>
              </a:pPr>
              <a:r>
                <a:rPr lang="en-US" sz="18073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BLC Co‑Lab: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65757" y="3089341"/>
              <a:ext cx="18326130" cy="3038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05"/>
                </a:lnSpc>
                <a:spcBef>
                  <a:spcPct val="0"/>
                </a:spcBef>
              </a:pPr>
              <a:r>
                <a:rPr lang="en-US" sz="13646" b="1" i="1">
                  <a:solidFill>
                    <a:srgbClr val="55EDF9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Digital Together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7202742"/>
              <a:ext cx="19457645" cy="121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3"/>
                </a:lnSpc>
                <a:spcBef>
                  <a:spcPct val="0"/>
                </a:spcBef>
              </a:pPr>
              <a:r>
                <a:rPr lang="en-US" sz="545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Where FE communities learn, share and grow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029242" y="264569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5810646" y="-26774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1353789" y="5735557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5741722" y="3512687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8960179" y="4840581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-338274" y="-108434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2443131" y="-399777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774697" y="2634466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1173570" y="1520179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6230686" y="1334399"/>
            <a:ext cx="372083" cy="36659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4541085" y="1893183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1176317" y="5656017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-5201" y="9230808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9347033" y="1189355"/>
            <a:ext cx="3496407" cy="1424612"/>
            <a:chOff x="0" y="0"/>
            <a:chExt cx="99742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7422" cy="406400"/>
            </a:xfrm>
            <a:custGeom>
              <a:avLst/>
              <a:gdLst/>
              <a:ahLst/>
              <a:cxnLst/>
              <a:rect l="l" t="t" r="r" b="b"/>
              <a:pathLst>
                <a:path w="997422" h="406400">
                  <a:moveTo>
                    <a:pt x="794222" y="0"/>
                  </a:moveTo>
                  <a:cubicBezTo>
                    <a:pt x="906447" y="0"/>
                    <a:pt x="997422" y="90976"/>
                    <a:pt x="997422" y="203200"/>
                  </a:cubicBezTo>
                  <a:cubicBezTo>
                    <a:pt x="997422" y="315424"/>
                    <a:pt x="906447" y="406400"/>
                    <a:pt x="7942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97422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691061" y="2980454"/>
            <a:ext cx="560022" cy="560022"/>
          </a:xfrm>
          <a:prstGeom prst="line">
            <a:avLst/>
          </a:prstGeom>
          <a:ln w="2857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 flipV="1">
            <a:off x="7514605" y="9316961"/>
            <a:ext cx="560022" cy="560022"/>
          </a:xfrm>
          <a:prstGeom prst="line">
            <a:avLst/>
          </a:prstGeom>
          <a:ln w="2857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-2700000">
            <a:off x="3571545" y="4969369"/>
            <a:ext cx="3565565" cy="1424612"/>
            <a:chOff x="0" y="0"/>
            <a:chExt cx="101715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93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8013244" y="161819"/>
            <a:ext cx="1990349" cy="1990349"/>
          </a:xfrm>
          <a:prstGeom prst="line">
            <a:avLst/>
          </a:prstGeom>
          <a:ln w="333375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 flipV="1">
            <a:off x="2588463" y="9596972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 flipV="1">
            <a:off x="15144729" y="6124048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8714344" y="9773540"/>
            <a:ext cx="1789952" cy="1789952"/>
          </a:xfrm>
          <a:prstGeom prst="line">
            <a:avLst/>
          </a:prstGeom>
          <a:ln w="8191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 flipV="1">
            <a:off x="11383427" y="9287520"/>
            <a:ext cx="357810" cy="357810"/>
          </a:xfrm>
          <a:prstGeom prst="line">
            <a:avLst/>
          </a:prstGeom>
          <a:ln w="1714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6823665" y="7405680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11306504" y="7700636"/>
            <a:ext cx="869466" cy="86946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rot="-2700000">
            <a:off x="14382778" y="9047579"/>
            <a:ext cx="3565565" cy="1424612"/>
            <a:chOff x="0" y="0"/>
            <a:chExt cx="1017151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11713642" y="3715591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1053881" y="2924155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5"/>
          <p:cNvSpPr/>
          <p:nvPr/>
        </p:nvSpPr>
        <p:spPr>
          <a:xfrm flipV="1">
            <a:off x="13036860" y="3887338"/>
            <a:ext cx="1789952" cy="1789952"/>
          </a:xfrm>
          <a:prstGeom prst="line">
            <a:avLst/>
          </a:prstGeom>
          <a:ln w="25717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6"/>
          <p:cNvGrpSpPr/>
          <p:nvPr/>
        </p:nvGrpSpPr>
        <p:grpSpPr>
          <a:xfrm>
            <a:off x="4338457" y="337957"/>
            <a:ext cx="9611086" cy="961108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329118" y="3718901"/>
            <a:ext cx="9629764" cy="292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50"/>
              </a:lnSpc>
            </a:pPr>
            <a:r>
              <a:rPr lang="en-US" sz="10223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BLC Welcome and Updates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0" y="4086773"/>
            <a:ext cx="13144500" cy="3696746"/>
            <a:chOff x="0" y="0"/>
            <a:chExt cx="3461926" cy="97362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461926" cy="973629"/>
            </a:xfrm>
            <a:custGeom>
              <a:avLst/>
              <a:gdLst/>
              <a:ahLst/>
              <a:cxnLst/>
              <a:rect l="l" t="t" r="r" b="b"/>
              <a:pathLst>
                <a:path w="3461926" h="973629">
                  <a:moveTo>
                    <a:pt x="0" y="0"/>
                  </a:moveTo>
                  <a:lnTo>
                    <a:pt x="3461926" y="0"/>
                  </a:lnTo>
                  <a:lnTo>
                    <a:pt x="3461926" y="973629"/>
                  </a:lnTo>
                  <a:lnTo>
                    <a:pt x="0" y="973629"/>
                  </a:lnTo>
                  <a:close/>
                </a:path>
              </a:pathLst>
            </a:custGeom>
            <a:solidFill>
              <a:srgbClr val="DEE3F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3461926" cy="100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-867551" y="-5055789"/>
            <a:ext cx="8242993" cy="824299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029700" y="1028700"/>
            <a:ext cx="8229600" cy="8229600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16747" b="-1674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493608" y="5797085"/>
            <a:ext cx="3972869" cy="3972869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7779759" y="6498429"/>
            <a:ext cx="2841400" cy="2570180"/>
          </a:xfrm>
          <a:custGeom>
            <a:avLst/>
            <a:gdLst/>
            <a:ahLst/>
            <a:cxnLst/>
            <a:rect l="l" t="t" r="r" b="b"/>
            <a:pathLst>
              <a:path w="2841400" h="2570180">
                <a:moveTo>
                  <a:pt x="0" y="0"/>
                </a:moveTo>
                <a:lnTo>
                  <a:pt x="2841401" y="0"/>
                </a:lnTo>
                <a:lnTo>
                  <a:pt x="2841401" y="2570180"/>
                </a:lnTo>
                <a:lnTo>
                  <a:pt x="0" y="257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8" t="-183" r="-20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TextBox 49"/>
          <p:cNvSpPr txBox="1"/>
          <p:nvPr/>
        </p:nvSpPr>
        <p:spPr>
          <a:xfrm>
            <a:off x="1028700" y="914400"/>
            <a:ext cx="4869300" cy="99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8"/>
              </a:lnSpc>
              <a:spcBef>
                <a:spcPct val="0"/>
              </a:spcBef>
            </a:pPr>
            <a:r>
              <a:rPr lang="en-US" sz="57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Introducing...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28700" y="4428032"/>
            <a:ext cx="8316478" cy="62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 b="1">
                <a:solidFill>
                  <a:srgbClr val="21213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Kirsty Cullen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28700" y="5267236"/>
            <a:ext cx="8316478" cy="62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 b="1">
                <a:solidFill>
                  <a:srgbClr val="21213F"/>
                </a:solidFill>
                <a:latin typeface="DM Sans Bold"/>
                <a:ea typeface="DM Sans Bold"/>
                <a:cs typeface="DM Sans Bold"/>
                <a:sym typeface="DM Sans Bold"/>
              </a:rPr>
              <a:t>Digital Learning Manager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28700" y="6106439"/>
            <a:ext cx="6464908" cy="1269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>
                <a:solidFill>
                  <a:srgbClr val="21213F"/>
                </a:solidFill>
                <a:latin typeface="DM Sans"/>
                <a:ea typeface="DM Sans"/>
                <a:cs typeface="DM Sans"/>
                <a:sym typeface="DM Sans"/>
              </a:rPr>
              <a:t>Blended Learning Consortium and HoW College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-2502470" y="-3070321"/>
            <a:ext cx="17059455" cy="17059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971540" y="2970540"/>
            <a:ext cx="6287760" cy="6287760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726" r="-3117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028700" y="895350"/>
            <a:ext cx="7018538" cy="119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Phase 10 Update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8700" y="2563737"/>
            <a:ext cx="9316822" cy="6111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6"/>
              </a:lnSpc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328 resources across 7 subjects</a:t>
            </a:r>
          </a:p>
          <a:p>
            <a:pPr marL="789891" lvl="1" indent="-394946" algn="l">
              <a:lnSpc>
                <a:spcPts val="6146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Personal Development</a:t>
            </a:r>
          </a:p>
          <a:p>
            <a:pPr marL="789891" lvl="1" indent="-394946" algn="l">
              <a:lnSpc>
                <a:spcPts val="6146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Construction</a:t>
            </a:r>
          </a:p>
          <a:p>
            <a:pPr marL="789891" lvl="1" indent="-394946" algn="l">
              <a:lnSpc>
                <a:spcPts val="6146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Criminology</a:t>
            </a:r>
          </a:p>
          <a:p>
            <a:pPr marL="789891" lvl="1" indent="-394946" algn="l">
              <a:lnSpc>
                <a:spcPts val="6146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Music and Music Production</a:t>
            </a:r>
          </a:p>
          <a:p>
            <a:pPr marL="789891" lvl="1" indent="-394946" algn="l">
              <a:lnSpc>
                <a:spcPts val="6146"/>
              </a:lnSpc>
              <a:buFont typeface="Arial"/>
              <a:buChar char="•"/>
            </a:pPr>
            <a:r>
              <a:rPr lang="en-US" sz="36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Digital Skills (refresh)</a:t>
            </a:r>
          </a:p>
          <a:p>
            <a:pPr marL="789891" lvl="1" indent="-394946" algn="l">
              <a:lnSpc>
                <a:spcPts val="6146"/>
              </a:lnSpc>
              <a:buFont typeface="Arial"/>
              <a:buChar char="•"/>
            </a:pPr>
            <a:r>
              <a:rPr lang="en-US" sz="36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Maths L1 (refresh)</a:t>
            </a:r>
          </a:p>
          <a:p>
            <a:pPr marL="789891" lvl="1" indent="-394946" algn="l">
              <a:lnSpc>
                <a:spcPts val="6146"/>
              </a:lnSpc>
              <a:buFont typeface="Arial"/>
              <a:buChar char="•"/>
            </a:pPr>
            <a:r>
              <a:rPr lang="en-US" sz="36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English L2 (refresh)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-2502470" y="-3070321"/>
            <a:ext cx="17059455" cy="17059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971540" y="2970540"/>
            <a:ext cx="6287760" cy="6287760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907" t="-50115" r="-4986" b="-1158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028700" y="895350"/>
            <a:ext cx="7018538" cy="119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Phase 10 Update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8700" y="2554212"/>
            <a:ext cx="9316822" cy="62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2"/>
              </a:lnSpc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Resource types include:</a:t>
            </a:r>
          </a:p>
          <a:p>
            <a:pPr marL="789891" lvl="1" indent="-394946" algn="l">
              <a:lnSpc>
                <a:spcPts val="629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Storyline and Rise sessions</a:t>
            </a:r>
          </a:p>
          <a:p>
            <a:pPr marL="789891" lvl="1" indent="-394946" algn="l">
              <a:lnSpc>
                <a:spcPts val="629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Microlearning sets</a:t>
            </a:r>
          </a:p>
          <a:p>
            <a:pPr marL="789891" lvl="1" indent="-394946" algn="l">
              <a:lnSpc>
                <a:spcPts val="629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Standalone apps </a:t>
            </a:r>
          </a:p>
          <a:p>
            <a:pPr marL="789891" lvl="1" indent="-394946" algn="l">
              <a:lnSpc>
                <a:spcPts val="629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Specialised interactive elements</a:t>
            </a:r>
          </a:p>
          <a:p>
            <a:pPr marL="789891" lvl="1" indent="-394946" algn="l">
              <a:lnSpc>
                <a:spcPts val="629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Videos</a:t>
            </a:r>
          </a:p>
          <a:p>
            <a:pPr marL="789891" lvl="1" indent="-394946" algn="l">
              <a:lnSpc>
                <a:spcPts val="629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Podcasts</a:t>
            </a:r>
          </a:p>
          <a:p>
            <a:pPr marL="789891" lvl="1" indent="-394946" algn="l">
              <a:lnSpc>
                <a:spcPts val="629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Interactive scenarios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-2502470" y="-3070321"/>
            <a:ext cx="17059455" cy="17059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971540" y="2970540"/>
            <a:ext cx="6287760" cy="6287760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90012" t="-44310" r="-65741" b="-2588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028700" y="895350"/>
            <a:ext cx="8078603" cy="119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Phase 10 Releases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8700" y="2658987"/>
            <a:ext cx="9316822" cy="6450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Fully released subjects:</a:t>
            </a:r>
          </a:p>
          <a:p>
            <a:pPr marL="789891" lvl="1" indent="-394946" algn="l">
              <a:lnSpc>
                <a:spcPts val="512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Personal Development</a:t>
            </a:r>
          </a:p>
          <a:p>
            <a:pPr marL="789891" lvl="1" indent="-394946" algn="l">
              <a:lnSpc>
                <a:spcPts val="512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Digital Skills</a:t>
            </a:r>
          </a:p>
          <a:p>
            <a:pPr marL="789891" lvl="1" indent="-394946" algn="l">
              <a:lnSpc>
                <a:spcPts val="512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Criminology</a:t>
            </a:r>
          </a:p>
          <a:p>
            <a:pPr marL="789891" lvl="1" indent="-394946" algn="l">
              <a:lnSpc>
                <a:spcPts val="512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Music and Music Production</a:t>
            </a:r>
          </a:p>
          <a:p>
            <a:pPr marL="789891" lvl="1" indent="-394946" algn="l">
              <a:lnSpc>
                <a:spcPts val="512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English L2</a:t>
            </a:r>
          </a:p>
          <a:p>
            <a:pPr marL="789891" lvl="1" indent="-394946" algn="l">
              <a:lnSpc>
                <a:spcPts val="5122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Maths L1</a:t>
            </a:r>
          </a:p>
          <a:p>
            <a:pPr algn="l">
              <a:lnSpc>
                <a:spcPts val="5122"/>
              </a:lnSpc>
            </a:pPr>
            <a:endParaRPr lang="en-US" sz="365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5122"/>
              </a:lnSpc>
            </a:pPr>
            <a:r>
              <a:rPr lang="en-US" sz="3658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Construction L1 being released next</a:t>
            </a:r>
          </a:p>
          <a:p>
            <a:pPr algn="l">
              <a:lnSpc>
                <a:spcPts val="5122"/>
              </a:lnSpc>
            </a:pPr>
            <a:endParaRPr lang="en-US" sz="3658" b="1">
              <a:solidFill>
                <a:srgbClr val="FFFFFF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-2502470" y="-3070321"/>
            <a:ext cx="17059455" cy="17059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11169894" y="2725662"/>
            <a:ext cx="9417638" cy="7561338"/>
            <a:chOff x="0" y="0"/>
            <a:chExt cx="7467600" cy="599567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434265" y="5210810"/>
              <a:ext cx="2596530" cy="786130"/>
            </a:xfrm>
            <a:custGeom>
              <a:avLst/>
              <a:gdLst/>
              <a:ahLst/>
              <a:cxnLst/>
              <a:rect l="l" t="t" r="r" b="b"/>
              <a:pathLst>
                <a:path w="2596530" h="786130">
                  <a:moveTo>
                    <a:pt x="1253815" y="0"/>
                  </a:moveTo>
                  <a:lnTo>
                    <a:pt x="448635" y="0"/>
                  </a:lnTo>
                  <a:cubicBezTo>
                    <a:pt x="448635" y="0"/>
                    <a:pt x="424505" y="370840"/>
                    <a:pt x="399105" y="525780"/>
                  </a:cubicBezTo>
                  <a:cubicBezTo>
                    <a:pt x="354655" y="791210"/>
                    <a:pt x="82875" y="706120"/>
                    <a:pt x="5405" y="762000"/>
                  </a:cubicBezTo>
                  <a:cubicBezTo>
                    <a:pt x="-4755" y="769620"/>
                    <a:pt x="325" y="786130"/>
                    <a:pt x="13025" y="786130"/>
                  </a:cubicBezTo>
                  <a:lnTo>
                    <a:pt x="2583505" y="786130"/>
                  </a:lnTo>
                  <a:cubicBezTo>
                    <a:pt x="2596205" y="786130"/>
                    <a:pt x="2601285" y="769620"/>
                    <a:pt x="2591125" y="762000"/>
                  </a:cubicBezTo>
                  <a:cubicBezTo>
                    <a:pt x="2513655" y="706120"/>
                    <a:pt x="2241875" y="791210"/>
                    <a:pt x="2197425" y="525780"/>
                  </a:cubicBezTo>
                  <a:cubicBezTo>
                    <a:pt x="2172025" y="370840"/>
                    <a:pt x="2147895" y="0"/>
                    <a:pt x="2147895" y="0"/>
                  </a:cubicBezTo>
                  <a:lnTo>
                    <a:pt x="1253815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b="-3755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 rot="-5400000">
            <a:off x="8161159" y="6168461"/>
            <a:ext cx="4810799" cy="6264061"/>
            <a:chOff x="0" y="0"/>
            <a:chExt cx="14630400" cy="19050000"/>
          </a:xfrm>
        </p:grpSpPr>
        <p:sp>
          <p:nvSpPr>
            <p:cNvPr id="46" name="Freeform 46"/>
            <p:cNvSpPr/>
            <p:nvPr/>
          </p:nvSpPr>
          <p:spPr>
            <a:xfrm rot="5400000">
              <a:off x="-1664716" y="2814320"/>
              <a:ext cx="17959831" cy="13421360"/>
            </a:xfrm>
            <a:custGeom>
              <a:avLst/>
              <a:gdLst/>
              <a:ahLst/>
              <a:cxnLst/>
              <a:rect l="l" t="t" r="r" b="b"/>
              <a:pathLst>
                <a:path w="17959831" h="13421360">
                  <a:moveTo>
                    <a:pt x="17959832" y="0"/>
                  </a:moveTo>
                  <a:lnTo>
                    <a:pt x="17959832" y="13421360"/>
                  </a:lnTo>
                  <a:lnTo>
                    <a:pt x="0" y="13421360"/>
                  </a:lnTo>
                  <a:lnTo>
                    <a:pt x="0" y="0"/>
                  </a:lnTo>
                  <a:lnTo>
                    <a:pt x="17959832" y="0"/>
                  </a:lnTo>
                  <a:close/>
                </a:path>
              </a:pathLst>
            </a:custGeom>
            <a:blipFill>
              <a:blip r:embed="rId3"/>
              <a:stretch>
                <a:fillRect l="-47610" t="-55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14630400" cy="19050000"/>
            </a:xfrm>
            <a:custGeom>
              <a:avLst/>
              <a:gdLst/>
              <a:ahLst/>
              <a:cxnLst/>
              <a:rect l="l" t="t" r="r" b="b"/>
              <a:pathLst>
                <a:path w="14630400" h="19050000">
                  <a:moveTo>
                    <a:pt x="146304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14630400" y="0"/>
                  </a:lnTo>
                  <a:lnTo>
                    <a:pt x="14630400" y="19050000"/>
                  </a:lnTo>
                  <a:close/>
                </a:path>
              </a:pathLst>
            </a:custGeom>
            <a:blipFill>
              <a:blip r:embed="rId4"/>
              <a:stretch>
                <a:fillRect t="-32" b="-3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028700" y="2497062"/>
            <a:ext cx="9286961" cy="5113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78"/>
              </a:lnSpc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Approximately 200 new resources across:</a:t>
            </a:r>
          </a:p>
          <a:p>
            <a:pPr marL="789891" lvl="1" indent="-394946" algn="l">
              <a:lnSpc>
                <a:spcPts val="6878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Science L2 and L3</a:t>
            </a:r>
          </a:p>
          <a:p>
            <a:pPr marL="789891" lvl="1" indent="-394946" algn="l">
              <a:lnSpc>
                <a:spcPts val="6878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Travel and Tourism L2 and L3</a:t>
            </a:r>
          </a:p>
          <a:p>
            <a:pPr marL="789891" lvl="1" indent="-394946" algn="l">
              <a:lnSpc>
                <a:spcPts val="6878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Horticulture and Floristry</a:t>
            </a:r>
          </a:p>
          <a:p>
            <a:pPr marL="789891" lvl="1" indent="-394946" algn="l">
              <a:lnSpc>
                <a:spcPts val="6878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Art and Design</a:t>
            </a:r>
          </a:p>
          <a:p>
            <a:pPr marL="789891" lvl="1" indent="-394946" algn="l">
              <a:lnSpc>
                <a:spcPts val="6878"/>
              </a:lnSpc>
              <a:buFont typeface="Arial"/>
              <a:buChar char="•"/>
            </a:pPr>
            <a:r>
              <a:rPr lang="en-US" sz="36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Business L3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28700" y="895350"/>
            <a:ext cx="7018538" cy="119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Phase 11 Update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029242" y="264569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5810646" y="-26774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1353789" y="5735557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5741722" y="3512687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8960179" y="4840581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-338274" y="-108434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2443131" y="-399777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774697" y="2634466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1173570" y="1520179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6230686" y="1334399"/>
            <a:ext cx="372083" cy="36659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4541085" y="1893183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1176317" y="5656017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-5201" y="9230808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9347033" y="1189355"/>
            <a:ext cx="3496407" cy="1424612"/>
            <a:chOff x="0" y="0"/>
            <a:chExt cx="99742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7422" cy="406400"/>
            </a:xfrm>
            <a:custGeom>
              <a:avLst/>
              <a:gdLst/>
              <a:ahLst/>
              <a:cxnLst/>
              <a:rect l="l" t="t" r="r" b="b"/>
              <a:pathLst>
                <a:path w="997422" h="406400">
                  <a:moveTo>
                    <a:pt x="794222" y="0"/>
                  </a:moveTo>
                  <a:cubicBezTo>
                    <a:pt x="906447" y="0"/>
                    <a:pt x="997422" y="90976"/>
                    <a:pt x="997422" y="203200"/>
                  </a:cubicBezTo>
                  <a:cubicBezTo>
                    <a:pt x="997422" y="315424"/>
                    <a:pt x="906447" y="406400"/>
                    <a:pt x="7942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97422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691061" y="2980454"/>
            <a:ext cx="560022" cy="560022"/>
          </a:xfrm>
          <a:prstGeom prst="line">
            <a:avLst/>
          </a:prstGeom>
          <a:ln w="2857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 flipV="1">
            <a:off x="7514605" y="9316961"/>
            <a:ext cx="560022" cy="560022"/>
          </a:xfrm>
          <a:prstGeom prst="line">
            <a:avLst/>
          </a:prstGeom>
          <a:ln w="2857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-2700000">
            <a:off x="3571545" y="4969369"/>
            <a:ext cx="3565565" cy="1424612"/>
            <a:chOff x="0" y="0"/>
            <a:chExt cx="101715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93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8013244" y="161819"/>
            <a:ext cx="1990349" cy="1990349"/>
          </a:xfrm>
          <a:prstGeom prst="line">
            <a:avLst/>
          </a:prstGeom>
          <a:ln w="333375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 flipV="1">
            <a:off x="2588463" y="9596972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 flipV="1">
            <a:off x="15144729" y="6124048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8714344" y="9773540"/>
            <a:ext cx="1789952" cy="1789952"/>
          </a:xfrm>
          <a:prstGeom prst="line">
            <a:avLst/>
          </a:prstGeom>
          <a:ln w="8191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 flipV="1">
            <a:off x="11383427" y="9287520"/>
            <a:ext cx="357810" cy="357810"/>
          </a:xfrm>
          <a:prstGeom prst="line">
            <a:avLst/>
          </a:prstGeom>
          <a:ln w="1714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6823665" y="7405680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11306504" y="7700636"/>
            <a:ext cx="869466" cy="86946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rot="-2700000">
            <a:off x="14382778" y="9047579"/>
            <a:ext cx="3565565" cy="1424612"/>
            <a:chOff x="0" y="0"/>
            <a:chExt cx="1017151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11713642" y="3715591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1053881" y="2924155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5"/>
          <p:cNvSpPr/>
          <p:nvPr/>
        </p:nvSpPr>
        <p:spPr>
          <a:xfrm flipV="1">
            <a:off x="13036860" y="3887338"/>
            <a:ext cx="1789952" cy="1789952"/>
          </a:xfrm>
          <a:prstGeom prst="line">
            <a:avLst/>
          </a:prstGeom>
          <a:ln w="25717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6"/>
          <p:cNvGrpSpPr/>
          <p:nvPr/>
        </p:nvGrpSpPr>
        <p:grpSpPr>
          <a:xfrm>
            <a:off x="4338457" y="337957"/>
            <a:ext cx="9611086" cy="961108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5809580" y="3465675"/>
            <a:ext cx="6668839" cy="36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0"/>
              </a:lnSpc>
            </a:pPr>
            <a:r>
              <a:rPr lang="en-US" sz="14152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What’s new?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0" y="15892"/>
            <a:ext cx="11686070" cy="10271108"/>
            <a:chOff x="0" y="0"/>
            <a:chExt cx="3077813" cy="270514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077813" cy="2705148"/>
            </a:xfrm>
            <a:custGeom>
              <a:avLst/>
              <a:gdLst/>
              <a:ahLst/>
              <a:cxnLst/>
              <a:rect l="l" t="t" r="r" b="b"/>
              <a:pathLst>
                <a:path w="3077813" h="2705148">
                  <a:moveTo>
                    <a:pt x="0" y="0"/>
                  </a:moveTo>
                  <a:lnTo>
                    <a:pt x="3077813" y="0"/>
                  </a:lnTo>
                  <a:lnTo>
                    <a:pt x="3077813" y="2705148"/>
                  </a:lnTo>
                  <a:lnTo>
                    <a:pt x="0" y="2705148"/>
                  </a:lnTo>
                  <a:close/>
                </a:path>
              </a:pathLst>
            </a:custGeom>
            <a:solidFill>
              <a:srgbClr val="2121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3077813" cy="2733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201153" y="528892"/>
            <a:ext cx="9283764" cy="243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New! Personal Development Package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70536" y="3417570"/>
            <a:ext cx="10144998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BLC </a:t>
            </a:r>
            <a:r>
              <a:rPr lang="en-US" sz="25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Personal Development and Wellbeing Package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gives tutors or facilitators everything they need to walk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into any of their tutorials with confidence.</a:t>
            </a:r>
          </a:p>
        </p:txBody>
      </p: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0484917" y="3945702"/>
            <a:ext cx="6868343" cy="3939598"/>
            <a:chOff x="0" y="0"/>
            <a:chExt cx="7981950" cy="4578350"/>
          </a:xfrm>
        </p:grpSpPr>
        <p:sp>
          <p:nvSpPr>
            <p:cNvPr id="43" name="Freeform 4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l="-5878" r="-587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 rot="-4953132">
            <a:off x="14107565" y="6384260"/>
            <a:ext cx="2240293" cy="4432805"/>
            <a:chOff x="0" y="0"/>
            <a:chExt cx="2620010" cy="5184140"/>
          </a:xfrm>
        </p:grpSpPr>
        <p:sp>
          <p:nvSpPr>
            <p:cNvPr id="49" name="Freeform 4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0"/>
            <p:cNvSpPr/>
            <p:nvPr/>
          </p:nvSpPr>
          <p:spPr>
            <a:xfrm rot="5464443">
              <a:off x="-1144527" y="1427777"/>
              <a:ext cx="4910347" cy="2333678"/>
            </a:xfrm>
            <a:custGeom>
              <a:avLst/>
              <a:gdLst/>
              <a:ahLst/>
              <a:cxnLst/>
              <a:rect l="l" t="t" r="r" b="b"/>
              <a:pathLst>
                <a:path w="4910347" h="2333678">
                  <a:moveTo>
                    <a:pt x="38" y="297037"/>
                  </a:moveTo>
                  <a:lnTo>
                    <a:pt x="5133" y="568770"/>
                  </a:lnTo>
                  <a:lnTo>
                    <a:pt x="62272" y="567698"/>
                  </a:lnTo>
                  <a:cubicBezTo>
                    <a:pt x="127031" y="566484"/>
                    <a:pt x="181362" y="618815"/>
                    <a:pt x="182576" y="683574"/>
                  </a:cubicBezTo>
                  <a:lnTo>
                    <a:pt x="202239" y="1732409"/>
                  </a:lnTo>
                  <a:cubicBezTo>
                    <a:pt x="203453" y="1797168"/>
                    <a:pt x="151123" y="1851498"/>
                    <a:pt x="86364" y="1852713"/>
                  </a:cubicBezTo>
                  <a:lnTo>
                    <a:pt x="29224" y="1853784"/>
                  </a:lnTo>
                  <a:lnTo>
                    <a:pt x="34366" y="2128056"/>
                  </a:lnTo>
                  <a:cubicBezTo>
                    <a:pt x="36533" y="2243605"/>
                    <a:pt x="132258" y="2335807"/>
                    <a:pt x="247807" y="2333641"/>
                  </a:cubicBezTo>
                  <a:lnTo>
                    <a:pt x="4704724" y="2250082"/>
                  </a:lnTo>
                  <a:cubicBezTo>
                    <a:pt x="4820274" y="2247916"/>
                    <a:pt x="4912476" y="2152191"/>
                    <a:pt x="4910309" y="2036641"/>
                  </a:cubicBezTo>
                  <a:lnTo>
                    <a:pt x="4875981" y="205623"/>
                  </a:lnTo>
                  <a:cubicBezTo>
                    <a:pt x="4873815" y="90073"/>
                    <a:pt x="4778090" y="-2129"/>
                    <a:pt x="4662540" y="38"/>
                  </a:cubicBezTo>
                  <a:lnTo>
                    <a:pt x="205623" y="83596"/>
                  </a:lnTo>
                  <a:cubicBezTo>
                    <a:pt x="90050" y="84493"/>
                    <a:pt x="-2152" y="180218"/>
                    <a:pt x="38" y="297037"/>
                  </a:cubicBezTo>
                  <a:close/>
                </a:path>
              </a:pathLst>
            </a:custGeom>
            <a:blipFill>
              <a:blip r:embed="rId3"/>
              <a:stretch>
                <a:fillRect t="-8990" b="-898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8" name="Group 58"/>
          <p:cNvGrpSpPr>
            <a:grpSpLocks noChangeAspect="1"/>
          </p:cNvGrpSpPr>
          <p:nvPr/>
        </p:nvGrpSpPr>
        <p:grpSpPr>
          <a:xfrm rot="-660224">
            <a:off x="14631171" y="576906"/>
            <a:ext cx="3093806" cy="4028394"/>
            <a:chOff x="0" y="0"/>
            <a:chExt cx="14630400" cy="19050000"/>
          </a:xfrm>
        </p:grpSpPr>
        <p:sp>
          <p:nvSpPr>
            <p:cNvPr id="59" name="Freeform 59"/>
            <p:cNvSpPr/>
            <p:nvPr/>
          </p:nvSpPr>
          <p:spPr>
            <a:xfrm>
              <a:off x="604520" y="545084"/>
              <a:ext cx="13421360" cy="17959831"/>
            </a:xfrm>
            <a:custGeom>
              <a:avLst/>
              <a:gdLst/>
              <a:ahLst/>
              <a:cxnLst/>
              <a:rect l="l" t="t" r="r" b="b"/>
              <a:pathLst>
                <a:path w="13421360" h="17959831">
                  <a:moveTo>
                    <a:pt x="13421360" y="17959831"/>
                  </a:moveTo>
                  <a:lnTo>
                    <a:pt x="0" y="17959831"/>
                  </a:lnTo>
                  <a:lnTo>
                    <a:pt x="0" y="0"/>
                  </a:lnTo>
                  <a:lnTo>
                    <a:pt x="13421360" y="0"/>
                  </a:lnTo>
                  <a:lnTo>
                    <a:pt x="13421360" y="17959831"/>
                  </a:lnTo>
                  <a:close/>
                </a:path>
              </a:pathLst>
            </a:custGeom>
            <a:blipFill>
              <a:blip r:embed="rId4"/>
              <a:stretch>
                <a:fillRect l="-778" r="-77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0" y="0"/>
              <a:ext cx="14630400" cy="19050000"/>
            </a:xfrm>
            <a:custGeom>
              <a:avLst/>
              <a:gdLst/>
              <a:ahLst/>
              <a:cxnLst/>
              <a:rect l="l" t="t" r="r" b="b"/>
              <a:pathLst>
                <a:path w="14630400" h="19050000">
                  <a:moveTo>
                    <a:pt x="146304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14630400" y="0"/>
                  </a:lnTo>
                  <a:lnTo>
                    <a:pt x="14630400" y="19050000"/>
                  </a:lnTo>
                  <a:close/>
                </a:path>
              </a:pathLst>
            </a:custGeom>
            <a:blipFill>
              <a:blip r:embed="rId5"/>
              <a:stretch>
                <a:fillRect t="-32" b="-3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1117670" y="5128736"/>
            <a:ext cx="9450730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No blank slide decks, no hours of research. Just open our resources, adapt if you want to to suit your group, and teach.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464804" y="6382702"/>
            <a:ext cx="8756461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Designed and curated by teachers, for teachers.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942580" y="7179469"/>
            <a:ext cx="7800909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31 topics across three progressive levels with every session provided as a complete teaching pack.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674175" y="8433435"/>
            <a:ext cx="6337720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Separate from our eLearning resources to cover all delivery and learning options.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0" y="15892"/>
            <a:ext cx="10312464" cy="10271108"/>
            <a:chOff x="0" y="0"/>
            <a:chExt cx="2716040" cy="270514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716040" cy="2705148"/>
            </a:xfrm>
            <a:custGeom>
              <a:avLst/>
              <a:gdLst/>
              <a:ahLst/>
              <a:cxnLst/>
              <a:rect l="l" t="t" r="r" b="b"/>
              <a:pathLst>
                <a:path w="2716040" h="2705148">
                  <a:moveTo>
                    <a:pt x="0" y="0"/>
                  </a:moveTo>
                  <a:lnTo>
                    <a:pt x="2716040" y="0"/>
                  </a:lnTo>
                  <a:lnTo>
                    <a:pt x="2716040" y="2705148"/>
                  </a:lnTo>
                  <a:lnTo>
                    <a:pt x="0" y="2705148"/>
                  </a:lnTo>
                  <a:close/>
                </a:path>
              </a:pathLst>
            </a:custGeom>
            <a:solidFill>
              <a:srgbClr val="2121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2716040" cy="2733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14350" y="353365"/>
            <a:ext cx="9283764" cy="243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New! Personal Development Package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035663" y="3042598"/>
            <a:ext cx="6241138" cy="627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1-hour lesson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structured </a:t>
            </a:r>
            <a:r>
              <a:rPr lang="en-US" sz="24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face-to-face</a:t>
            </a: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session ready to deliver without any additional preparation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PowerPoint &amp; worksheets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Fully editable</a:t>
            </a:r>
            <a:r>
              <a:rPr lang="en-US" sz="24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slide decks </a:t>
            </a: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and supporting </a:t>
            </a:r>
            <a:r>
              <a:rPr lang="en-US" sz="24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worksheets </a:t>
            </a: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to adapt for your learners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Video content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Engaging </a:t>
            </a:r>
            <a:r>
              <a:rPr lang="en-US" sz="24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video resources</a:t>
            </a: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to complement and extend the classroom session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Editable lesson plan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pre-built </a:t>
            </a:r>
            <a:r>
              <a:rPr lang="en-US" sz="24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lesson plan</a:t>
            </a: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you can tailor to your context, saving hours of prep time</a:t>
            </a:r>
          </a:p>
        </p:txBody>
      </p: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0690024" y="584079"/>
            <a:ext cx="7155398" cy="4104250"/>
            <a:chOff x="0" y="0"/>
            <a:chExt cx="7981950" cy="4578350"/>
          </a:xfrm>
        </p:grpSpPr>
        <p:sp>
          <p:nvSpPr>
            <p:cNvPr id="43" name="Freeform 4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l="-823" t="-2429" r="-889" b="-422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11153380" y="4919542"/>
            <a:ext cx="6228687" cy="5000958"/>
            <a:chOff x="0" y="0"/>
            <a:chExt cx="7467600" cy="599567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2434265" y="5210810"/>
              <a:ext cx="2596530" cy="786130"/>
            </a:xfrm>
            <a:custGeom>
              <a:avLst/>
              <a:gdLst/>
              <a:ahLst/>
              <a:cxnLst/>
              <a:rect l="l" t="t" r="r" b="b"/>
              <a:pathLst>
                <a:path w="2596530" h="786130">
                  <a:moveTo>
                    <a:pt x="1253815" y="0"/>
                  </a:moveTo>
                  <a:lnTo>
                    <a:pt x="448635" y="0"/>
                  </a:lnTo>
                  <a:cubicBezTo>
                    <a:pt x="448635" y="0"/>
                    <a:pt x="424505" y="370840"/>
                    <a:pt x="399105" y="525780"/>
                  </a:cubicBezTo>
                  <a:cubicBezTo>
                    <a:pt x="354655" y="791210"/>
                    <a:pt x="82875" y="706120"/>
                    <a:pt x="5405" y="762000"/>
                  </a:cubicBezTo>
                  <a:cubicBezTo>
                    <a:pt x="-4755" y="769620"/>
                    <a:pt x="325" y="786130"/>
                    <a:pt x="13025" y="786130"/>
                  </a:cubicBezTo>
                  <a:lnTo>
                    <a:pt x="2583505" y="786130"/>
                  </a:lnTo>
                  <a:cubicBezTo>
                    <a:pt x="2596205" y="786130"/>
                    <a:pt x="2601285" y="769620"/>
                    <a:pt x="2591125" y="762000"/>
                  </a:cubicBezTo>
                  <a:cubicBezTo>
                    <a:pt x="2513655" y="706120"/>
                    <a:pt x="2241875" y="791210"/>
                    <a:pt x="2197425" y="525780"/>
                  </a:cubicBezTo>
                  <a:cubicBezTo>
                    <a:pt x="2172025" y="370840"/>
                    <a:pt x="2147895" y="0"/>
                    <a:pt x="2147895" y="0"/>
                  </a:cubicBezTo>
                  <a:lnTo>
                    <a:pt x="1253815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3"/>
              <a:stretch>
                <a:fillRect t="-5" b="-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0" y="15892"/>
            <a:ext cx="18288000" cy="3761409"/>
            <a:chOff x="0" y="0"/>
            <a:chExt cx="4816593" cy="99065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816592" cy="990659"/>
            </a:xfrm>
            <a:custGeom>
              <a:avLst/>
              <a:gdLst/>
              <a:ahLst/>
              <a:cxnLst/>
              <a:rect l="l" t="t" r="r" b="b"/>
              <a:pathLst>
                <a:path w="4816592" h="990659">
                  <a:moveTo>
                    <a:pt x="0" y="0"/>
                  </a:moveTo>
                  <a:lnTo>
                    <a:pt x="4816592" y="0"/>
                  </a:lnTo>
                  <a:lnTo>
                    <a:pt x="4816592" y="990659"/>
                  </a:lnTo>
                  <a:lnTo>
                    <a:pt x="0" y="990659"/>
                  </a:lnTo>
                  <a:close/>
                </a:path>
              </a:pathLst>
            </a:custGeom>
            <a:solidFill>
              <a:srgbClr val="2121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4816593" cy="1019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772683" y="613879"/>
            <a:ext cx="14330274" cy="243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8"/>
              </a:lnSpc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Personal Development Package</a:t>
            </a:r>
          </a:p>
          <a:p>
            <a:pPr algn="ctr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Launch Webinar</a:t>
            </a:r>
          </a:p>
        </p:txBody>
      </p: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9511553" y="3601334"/>
            <a:ext cx="7870514" cy="6319166"/>
            <a:chOff x="0" y="0"/>
            <a:chExt cx="7467600" cy="599567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434265" y="5210810"/>
              <a:ext cx="2596530" cy="786130"/>
            </a:xfrm>
            <a:custGeom>
              <a:avLst/>
              <a:gdLst/>
              <a:ahLst/>
              <a:cxnLst/>
              <a:rect l="l" t="t" r="r" b="b"/>
              <a:pathLst>
                <a:path w="2596530" h="786130">
                  <a:moveTo>
                    <a:pt x="1253815" y="0"/>
                  </a:moveTo>
                  <a:lnTo>
                    <a:pt x="448635" y="0"/>
                  </a:lnTo>
                  <a:cubicBezTo>
                    <a:pt x="448635" y="0"/>
                    <a:pt x="424505" y="370840"/>
                    <a:pt x="399105" y="525780"/>
                  </a:cubicBezTo>
                  <a:cubicBezTo>
                    <a:pt x="354655" y="791210"/>
                    <a:pt x="82875" y="706120"/>
                    <a:pt x="5405" y="762000"/>
                  </a:cubicBezTo>
                  <a:cubicBezTo>
                    <a:pt x="-4755" y="769620"/>
                    <a:pt x="325" y="786130"/>
                    <a:pt x="13025" y="786130"/>
                  </a:cubicBezTo>
                  <a:lnTo>
                    <a:pt x="2583505" y="786130"/>
                  </a:lnTo>
                  <a:cubicBezTo>
                    <a:pt x="2596205" y="786130"/>
                    <a:pt x="2601285" y="769620"/>
                    <a:pt x="2591125" y="762000"/>
                  </a:cubicBezTo>
                  <a:cubicBezTo>
                    <a:pt x="2513655" y="706120"/>
                    <a:pt x="2241875" y="791210"/>
                    <a:pt x="2197425" y="525780"/>
                  </a:cubicBezTo>
                  <a:cubicBezTo>
                    <a:pt x="2172025" y="370840"/>
                    <a:pt x="2147895" y="0"/>
                    <a:pt x="2147895" y="0"/>
                  </a:cubicBezTo>
                  <a:lnTo>
                    <a:pt x="1253815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t="-214" b="-21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28700" y="4081574"/>
            <a:ext cx="5176726" cy="5176726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78955" y="5104616"/>
            <a:ext cx="4076215" cy="3130643"/>
            <a:chOff x="0" y="0"/>
            <a:chExt cx="5434954" cy="417419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-47625"/>
              <a:ext cx="5434954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Thursday 9th July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10am - 11am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99537" y="1413845"/>
              <a:ext cx="5235881" cy="276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Join us for a showcase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of the new personal development resources including how to purchase and access. </a:t>
              </a:r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 rot="-4953132">
            <a:off x="7649292" y="6144864"/>
            <a:ext cx="2340235" cy="4630556"/>
            <a:chOff x="0" y="0"/>
            <a:chExt cx="2620010" cy="5184140"/>
          </a:xfrm>
        </p:grpSpPr>
        <p:sp>
          <p:nvSpPr>
            <p:cNvPr id="53" name="Freeform 5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4"/>
            <p:cNvSpPr/>
            <p:nvPr/>
          </p:nvSpPr>
          <p:spPr>
            <a:xfrm rot="5400000">
              <a:off x="-1127754" y="1469384"/>
              <a:ext cx="4876800" cy="2250453"/>
            </a:xfrm>
            <a:custGeom>
              <a:avLst/>
              <a:gdLst/>
              <a:ahLst/>
              <a:cxnLst/>
              <a:rect l="l" t="t" r="r" b="b"/>
              <a:pathLst>
                <a:path w="4876800" h="2250453">
                  <a:moveTo>
                    <a:pt x="1" y="209562"/>
                  </a:moveTo>
                  <a:lnTo>
                    <a:pt x="1" y="481342"/>
                  </a:lnTo>
                  <a:lnTo>
                    <a:pt x="57151" y="481342"/>
                  </a:lnTo>
                  <a:cubicBezTo>
                    <a:pt x="121921" y="481342"/>
                    <a:pt x="175261" y="534682"/>
                    <a:pt x="175261" y="599452"/>
                  </a:cubicBezTo>
                  <a:lnTo>
                    <a:pt x="175261" y="1648472"/>
                  </a:lnTo>
                  <a:cubicBezTo>
                    <a:pt x="175261" y="1713242"/>
                    <a:pt x="121921" y="1766582"/>
                    <a:pt x="57151" y="1766582"/>
                  </a:cubicBezTo>
                  <a:lnTo>
                    <a:pt x="1" y="1766582"/>
                  </a:lnTo>
                  <a:lnTo>
                    <a:pt x="1" y="2040902"/>
                  </a:lnTo>
                  <a:cubicBezTo>
                    <a:pt x="1" y="2156472"/>
                    <a:pt x="93981" y="2250452"/>
                    <a:pt x="209551" y="2250452"/>
                  </a:cubicBezTo>
                  <a:lnTo>
                    <a:pt x="4667250" y="2250452"/>
                  </a:lnTo>
                  <a:cubicBezTo>
                    <a:pt x="4782821" y="2250452"/>
                    <a:pt x="4876800" y="2156472"/>
                    <a:pt x="4876800" y="2040902"/>
                  </a:cubicBezTo>
                  <a:lnTo>
                    <a:pt x="4876800" y="209562"/>
                  </a:lnTo>
                  <a:cubicBezTo>
                    <a:pt x="4876800" y="93992"/>
                    <a:pt x="4782821" y="12"/>
                    <a:pt x="4667250" y="12"/>
                  </a:cubicBezTo>
                  <a:lnTo>
                    <a:pt x="209550" y="12"/>
                  </a:lnTo>
                  <a:cubicBezTo>
                    <a:pt x="93980" y="-1258"/>
                    <a:pt x="0" y="92722"/>
                    <a:pt x="0" y="209562"/>
                  </a:cubicBezTo>
                  <a:close/>
                </a:path>
              </a:pathLst>
            </a:custGeom>
            <a:blipFill>
              <a:blip r:embed="rId3"/>
              <a:stretch>
                <a:fillRect t="-11506" b="-1038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LC Conference 2026 - Opening Video">
            <a:hlinkClick r:id="" action="ppaction://media"/>
            <a:extLst>
              <a:ext uri="{FF2B5EF4-FFF2-40B4-BE49-F238E27FC236}">
                <a16:creationId xmlns:a16="http://schemas.microsoft.com/office/drawing/2014/main" id="{BE68D8C3-9731-49A2-22AB-C5E7A918958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0460" y="0"/>
            <a:ext cx="18207080" cy="10287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-5844022" y="-2955931"/>
            <a:ext cx="17059455" cy="17059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9695037" y="2144332"/>
            <a:ext cx="7715228" cy="6194488"/>
            <a:chOff x="0" y="0"/>
            <a:chExt cx="7467600" cy="599567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434265" y="5210810"/>
              <a:ext cx="2596530" cy="786130"/>
            </a:xfrm>
            <a:custGeom>
              <a:avLst/>
              <a:gdLst/>
              <a:ahLst/>
              <a:cxnLst/>
              <a:rect l="l" t="t" r="r" b="b"/>
              <a:pathLst>
                <a:path w="2596530" h="786130">
                  <a:moveTo>
                    <a:pt x="1253815" y="0"/>
                  </a:moveTo>
                  <a:lnTo>
                    <a:pt x="448635" y="0"/>
                  </a:lnTo>
                  <a:cubicBezTo>
                    <a:pt x="448635" y="0"/>
                    <a:pt x="424505" y="370840"/>
                    <a:pt x="399105" y="525780"/>
                  </a:cubicBezTo>
                  <a:cubicBezTo>
                    <a:pt x="354655" y="791210"/>
                    <a:pt x="82875" y="706120"/>
                    <a:pt x="5405" y="762000"/>
                  </a:cubicBezTo>
                  <a:cubicBezTo>
                    <a:pt x="-4755" y="769620"/>
                    <a:pt x="325" y="786130"/>
                    <a:pt x="13025" y="786130"/>
                  </a:cubicBezTo>
                  <a:lnTo>
                    <a:pt x="2583505" y="786130"/>
                  </a:lnTo>
                  <a:cubicBezTo>
                    <a:pt x="2596205" y="786130"/>
                    <a:pt x="2601285" y="769620"/>
                    <a:pt x="2591125" y="762000"/>
                  </a:cubicBezTo>
                  <a:cubicBezTo>
                    <a:pt x="2513655" y="706120"/>
                    <a:pt x="2241875" y="791210"/>
                    <a:pt x="2197425" y="525780"/>
                  </a:cubicBezTo>
                  <a:cubicBezTo>
                    <a:pt x="2172025" y="370840"/>
                    <a:pt x="2147895" y="0"/>
                    <a:pt x="2147895" y="0"/>
                  </a:cubicBezTo>
                  <a:lnTo>
                    <a:pt x="1253815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6316" r="-63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3388642" y="5873924"/>
            <a:ext cx="5184648" cy="8229600"/>
            <a:chOff x="0" y="0"/>
            <a:chExt cx="6912864" cy="10972800"/>
          </a:xfrm>
        </p:grpSpPr>
        <p:grpSp>
          <p:nvGrpSpPr>
            <p:cNvPr id="46" name="Group 46"/>
            <p:cNvGrpSpPr/>
            <p:nvPr/>
          </p:nvGrpSpPr>
          <p:grpSpPr>
            <a:xfrm>
              <a:off x="881441" y="196607"/>
              <a:ext cx="4871279" cy="10258602"/>
              <a:chOff x="0" y="0"/>
              <a:chExt cx="962228" cy="2026391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962228" cy="2026390"/>
              </a:xfrm>
              <a:custGeom>
                <a:avLst/>
                <a:gdLst/>
                <a:ahLst/>
                <a:cxnLst/>
                <a:rect l="l" t="t" r="r" b="b"/>
                <a:pathLst>
                  <a:path w="962228" h="2026390">
                    <a:moveTo>
                      <a:pt x="76286" y="0"/>
                    </a:moveTo>
                    <a:lnTo>
                      <a:pt x="885942" y="0"/>
                    </a:lnTo>
                    <a:cubicBezTo>
                      <a:pt x="906174" y="0"/>
                      <a:pt x="925578" y="8037"/>
                      <a:pt x="939884" y="22344"/>
                    </a:cubicBezTo>
                    <a:cubicBezTo>
                      <a:pt x="954191" y="36650"/>
                      <a:pt x="962228" y="56054"/>
                      <a:pt x="962228" y="76286"/>
                    </a:cubicBezTo>
                    <a:lnTo>
                      <a:pt x="962228" y="1950104"/>
                    </a:lnTo>
                    <a:cubicBezTo>
                      <a:pt x="962228" y="1970337"/>
                      <a:pt x="954191" y="1989740"/>
                      <a:pt x="939884" y="2004047"/>
                    </a:cubicBezTo>
                    <a:cubicBezTo>
                      <a:pt x="925578" y="2018353"/>
                      <a:pt x="906174" y="2026390"/>
                      <a:pt x="885942" y="2026390"/>
                    </a:cubicBezTo>
                    <a:lnTo>
                      <a:pt x="76286" y="2026390"/>
                    </a:lnTo>
                    <a:cubicBezTo>
                      <a:pt x="56054" y="2026390"/>
                      <a:pt x="36650" y="2018353"/>
                      <a:pt x="22344" y="2004047"/>
                    </a:cubicBezTo>
                    <a:cubicBezTo>
                      <a:pt x="8037" y="1989740"/>
                      <a:pt x="0" y="1970337"/>
                      <a:pt x="0" y="1950104"/>
                    </a:cubicBezTo>
                    <a:lnTo>
                      <a:pt x="0" y="76286"/>
                    </a:lnTo>
                    <a:cubicBezTo>
                      <a:pt x="0" y="56054"/>
                      <a:pt x="8037" y="36650"/>
                      <a:pt x="22344" y="22344"/>
                    </a:cubicBezTo>
                    <a:cubicBezTo>
                      <a:pt x="36650" y="8037"/>
                      <a:pt x="56054" y="0"/>
                      <a:pt x="76286" y="0"/>
                    </a:cubicBezTo>
                    <a:close/>
                  </a:path>
                </a:pathLst>
              </a:custGeom>
              <a:solidFill>
                <a:srgbClr val="21213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962228" cy="20549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0"/>
                  </a:lnSpc>
                </a:pPr>
                <a:endParaRPr/>
              </a:p>
            </p:txBody>
          </p:sp>
        </p:grpSp>
        <p:sp>
          <p:nvSpPr>
            <p:cNvPr id="49" name="Freeform 49"/>
            <p:cNvSpPr/>
            <p:nvPr/>
          </p:nvSpPr>
          <p:spPr>
            <a:xfrm>
              <a:off x="0" y="0"/>
              <a:ext cx="6912864" cy="10972800"/>
            </a:xfrm>
            <a:custGeom>
              <a:avLst/>
              <a:gdLst/>
              <a:ahLst/>
              <a:cxnLst/>
              <a:rect l="l" t="t" r="r" b="b"/>
              <a:pathLst>
                <a:path w="6912864" h="10972800">
                  <a:moveTo>
                    <a:pt x="0" y="0"/>
                  </a:moveTo>
                  <a:lnTo>
                    <a:pt x="6912864" y="0"/>
                  </a:lnTo>
                  <a:lnTo>
                    <a:pt x="691286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3030" y="6325630"/>
            <a:ext cx="3716983" cy="3716983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1057992" y="584324"/>
            <a:ext cx="7909120" cy="119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New! BLC Website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26186" y="2130768"/>
            <a:ext cx="697273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Brand new in-house build to suit our customers and our BLC future offers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809865" y="3460009"/>
            <a:ext cx="6405374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Customer focused experience to give you quick access to your resources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981566" y="4789249"/>
            <a:ext cx="606197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Seamless links to past and future BLC events and communications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056218" y="6118489"/>
            <a:ext cx="591266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Access to new and exclusive offers from a range of sector providers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90077" y="7447730"/>
            <a:ext cx="864494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Bespoke services to new and current customers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720282" y="8281670"/>
            <a:ext cx="658454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Clear showcase of our resources, partner offers and customer feedback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-6041552" y="-3146789"/>
            <a:ext cx="17059455" cy="17059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28700" y="895350"/>
            <a:ext cx="7909120" cy="243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New! Resource Booklet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93942" y="3842501"/>
            <a:ext cx="677863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Focusing on customer experience</a:t>
            </a:r>
          </a:p>
        </p:txBody>
      </p: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9144000" y="1646394"/>
            <a:ext cx="8735112" cy="5010354"/>
            <a:chOff x="0" y="0"/>
            <a:chExt cx="7981950" cy="4578350"/>
          </a:xfrm>
        </p:grpSpPr>
        <p:sp>
          <p:nvSpPr>
            <p:cNvPr id="43" name="Freeform 4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l="-11482" r="-12389" b="-1133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3388642" y="5873924"/>
            <a:ext cx="5184648" cy="8229600"/>
            <a:chOff x="0" y="0"/>
            <a:chExt cx="6912864" cy="10972800"/>
          </a:xfrm>
        </p:grpSpPr>
        <p:grpSp>
          <p:nvGrpSpPr>
            <p:cNvPr id="49" name="Group 49"/>
            <p:cNvGrpSpPr/>
            <p:nvPr/>
          </p:nvGrpSpPr>
          <p:grpSpPr>
            <a:xfrm>
              <a:off x="881441" y="196607"/>
              <a:ext cx="4871279" cy="10258602"/>
              <a:chOff x="0" y="0"/>
              <a:chExt cx="962228" cy="202639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962228" cy="2026390"/>
              </a:xfrm>
              <a:custGeom>
                <a:avLst/>
                <a:gdLst/>
                <a:ahLst/>
                <a:cxnLst/>
                <a:rect l="l" t="t" r="r" b="b"/>
                <a:pathLst>
                  <a:path w="962228" h="2026390">
                    <a:moveTo>
                      <a:pt x="76286" y="0"/>
                    </a:moveTo>
                    <a:lnTo>
                      <a:pt x="885942" y="0"/>
                    </a:lnTo>
                    <a:cubicBezTo>
                      <a:pt x="906174" y="0"/>
                      <a:pt x="925578" y="8037"/>
                      <a:pt x="939884" y="22344"/>
                    </a:cubicBezTo>
                    <a:cubicBezTo>
                      <a:pt x="954191" y="36650"/>
                      <a:pt x="962228" y="56054"/>
                      <a:pt x="962228" y="76286"/>
                    </a:cubicBezTo>
                    <a:lnTo>
                      <a:pt x="962228" y="1950104"/>
                    </a:lnTo>
                    <a:cubicBezTo>
                      <a:pt x="962228" y="1970337"/>
                      <a:pt x="954191" y="1989740"/>
                      <a:pt x="939884" y="2004047"/>
                    </a:cubicBezTo>
                    <a:cubicBezTo>
                      <a:pt x="925578" y="2018353"/>
                      <a:pt x="906174" y="2026390"/>
                      <a:pt x="885942" y="2026390"/>
                    </a:cubicBezTo>
                    <a:lnTo>
                      <a:pt x="76286" y="2026390"/>
                    </a:lnTo>
                    <a:cubicBezTo>
                      <a:pt x="56054" y="2026390"/>
                      <a:pt x="36650" y="2018353"/>
                      <a:pt x="22344" y="2004047"/>
                    </a:cubicBezTo>
                    <a:cubicBezTo>
                      <a:pt x="8037" y="1989740"/>
                      <a:pt x="0" y="1970337"/>
                      <a:pt x="0" y="1950104"/>
                    </a:cubicBezTo>
                    <a:lnTo>
                      <a:pt x="0" y="76286"/>
                    </a:lnTo>
                    <a:cubicBezTo>
                      <a:pt x="0" y="56054"/>
                      <a:pt x="8037" y="36650"/>
                      <a:pt x="22344" y="22344"/>
                    </a:cubicBezTo>
                    <a:cubicBezTo>
                      <a:pt x="36650" y="8037"/>
                      <a:pt x="56054" y="0"/>
                      <a:pt x="76286" y="0"/>
                    </a:cubicBezTo>
                    <a:close/>
                  </a:path>
                </a:pathLst>
              </a:custGeom>
              <a:solidFill>
                <a:srgbClr val="21213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962228" cy="20549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0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0" y="0"/>
              <a:ext cx="6912864" cy="10972800"/>
            </a:xfrm>
            <a:custGeom>
              <a:avLst/>
              <a:gdLst/>
              <a:ahLst/>
              <a:cxnLst/>
              <a:rect l="l" t="t" r="r" b="b"/>
              <a:pathLst>
                <a:path w="6912864" h="10972800">
                  <a:moveTo>
                    <a:pt x="0" y="0"/>
                  </a:moveTo>
                  <a:lnTo>
                    <a:pt x="6912864" y="0"/>
                  </a:lnTo>
                  <a:lnTo>
                    <a:pt x="691286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53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4419" y="6347566"/>
            <a:ext cx="3710183" cy="3710183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1593942" y="4838897"/>
            <a:ext cx="6778636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Easily search across all subjects, packages and resources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593942" y="6330594"/>
            <a:ext cx="6778636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Previews to be built into each subject from each phase for easy browsing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33038" y="7822290"/>
            <a:ext cx="7700444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Downloadable PDFs to focus on your planning and development with our resources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14273" y="-6175011"/>
            <a:ext cx="17059455" cy="17059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189440" y="661166"/>
            <a:ext cx="7909120" cy="119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The BLC’s Future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77888" y="2326141"/>
            <a:ext cx="12932223" cy="3654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Customer hub linked to our website to access resources easier</a:t>
            </a:r>
          </a:p>
          <a:p>
            <a:pPr algn="ctr">
              <a:lnSpc>
                <a:spcPts val="3611"/>
              </a:lnSpc>
            </a:pPr>
            <a:endParaRPr lang="en-US" sz="2799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611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Exciting new developments with ‘BLC Connectors’ to sector-leading VLEs</a:t>
            </a:r>
          </a:p>
          <a:p>
            <a:pPr algn="ctr">
              <a:lnSpc>
                <a:spcPts val="3611"/>
              </a:lnSpc>
            </a:pPr>
            <a:endParaRPr lang="en-US" sz="2799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611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Customer focused partnerships:</a:t>
            </a:r>
          </a:p>
          <a:p>
            <a:pPr algn="ctr">
              <a:lnSpc>
                <a:spcPts val="3611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XR Catalogue with Activate Learning / AR Resources with South Staffs</a:t>
            </a:r>
          </a:p>
          <a:p>
            <a:pPr algn="ctr">
              <a:lnSpc>
                <a:spcPts val="3611"/>
              </a:lnSpc>
            </a:pPr>
            <a:endParaRPr lang="en-US" sz="2799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611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Personal Development Package offer to support those wonderful tutorials!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939613" y="6358888"/>
            <a:ext cx="2899412" cy="2899412"/>
            <a:chOff x="0" y="0"/>
            <a:chExt cx="3865882" cy="3865882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865882" cy="3865882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3F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1530" tIns="41530" rIns="41530" bIns="41530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846496" y="311192"/>
              <a:ext cx="2172891" cy="1914860"/>
            </a:xfrm>
            <a:custGeom>
              <a:avLst/>
              <a:gdLst/>
              <a:ahLst/>
              <a:cxnLst/>
              <a:rect l="l" t="t" r="r" b="b"/>
              <a:pathLst>
                <a:path w="2172891" h="1914860">
                  <a:moveTo>
                    <a:pt x="0" y="0"/>
                  </a:moveTo>
                  <a:lnTo>
                    <a:pt x="2172891" y="0"/>
                  </a:lnTo>
                  <a:lnTo>
                    <a:pt x="2172891" y="1914860"/>
                  </a:lnTo>
                  <a:lnTo>
                    <a:pt x="0" y="1914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28250" y="2328546"/>
              <a:ext cx="3209382" cy="1226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8"/>
                </a:lnSpc>
                <a:spcBef>
                  <a:spcPct val="0"/>
                </a:spcBef>
              </a:pPr>
              <a:r>
                <a:rPr lang="en-US" sz="1763" b="1">
                  <a:solidFill>
                    <a:srgbClr val="2121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Personal Development Packages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448975" y="6358888"/>
            <a:ext cx="2899412" cy="2899412"/>
            <a:chOff x="0" y="0"/>
            <a:chExt cx="3865882" cy="3865882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3865882" cy="386588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3F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1530" tIns="41530" rIns="41530" bIns="41530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675758" y="630725"/>
              <a:ext cx="2514366" cy="1461475"/>
            </a:xfrm>
            <a:custGeom>
              <a:avLst/>
              <a:gdLst/>
              <a:ahLst/>
              <a:cxnLst/>
              <a:rect l="l" t="t" r="r" b="b"/>
              <a:pathLst>
                <a:path w="2514366" h="1461475">
                  <a:moveTo>
                    <a:pt x="0" y="0"/>
                  </a:moveTo>
                  <a:lnTo>
                    <a:pt x="2514366" y="0"/>
                  </a:lnTo>
                  <a:lnTo>
                    <a:pt x="2514366" y="1461475"/>
                  </a:lnTo>
                  <a:lnTo>
                    <a:pt x="0" y="1461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50204" y="2452626"/>
              <a:ext cx="3165474" cy="81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8"/>
                </a:lnSpc>
              </a:pPr>
              <a:r>
                <a:rPr lang="en-US" sz="1763" b="1">
                  <a:solidFill>
                    <a:srgbClr val="2121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XR Catalogue and</a:t>
              </a:r>
            </a:p>
            <a:p>
              <a:pPr algn="ctr">
                <a:lnSpc>
                  <a:spcPts val="2468"/>
                </a:lnSpc>
                <a:spcBef>
                  <a:spcPct val="0"/>
                </a:spcBef>
              </a:pPr>
              <a:r>
                <a:rPr lang="en-US" sz="1763" b="1">
                  <a:solidFill>
                    <a:srgbClr val="2121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BLC Connectors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2430252" y="6358888"/>
            <a:ext cx="2899412" cy="2899412"/>
            <a:chOff x="0" y="0"/>
            <a:chExt cx="3865882" cy="3865882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3865882" cy="3865882"/>
              <a:chOff x="0" y="0"/>
              <a:chExt cx="812800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3F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1530" tIns="41530" rIns="41530" bIns="41530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681605" y="381144"/>
              <a:ext cx="2502673" cy="1892646"/>
            </a:xfrm>
            <a:custGeom>
              <a:avLst/>
              <a:gdLst/>
              <a:ahLst/>
              <a:cxnLst/>
              <a:rect l="l" t="t" r="r" b="b"/>
              <a:pathLst>
                <a:path w="2502673" h="1892646">
                  <a:moveTo>
                    <a:pt x="0" y="0"/>
                  </a:moveTo>
                  <a:lnTo>
                    <a:pt x="2502673" y="0"/>
                  </a:lnTo>
                  <a:lnTo>
                    <a:pt x="2502673" y="1892646"/>
                  </a:lnTo>
                  <a:lnTo>
                    <a:pt x="0" y="1892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281444" y="2535016"/>
              <a:ext cx="3302993" cy="84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57"/>
                </a:lnSpc>
              </a:pPr>
              <a:r>
                <a:rPr lang="en-US" sz="1826" b="1">
                  <a:solidFill>
                    <a:srgbClr val="2121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eLearning</a:t>
              </a:r>
            </a:p>
            <a:p>
              <a:pPr algn="ctr">
                <a:lnSpc>
                  <a:spcPts val="2557"/>
                </a:lnSpc>
                <a:spcBef>
                  <a:spcPct val="0"/>
                </a:spcBef>
              </a:pPr>
              <a:r>
                <a:rPr lang="en-US" sz="1826" b="1">
                  <a:solidFill>
                    <a:srgbClr val="2121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Resources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2958336" y="6358888"/>
            <a:ext cx="2899412" cy="2899412"/>
            <a:chOff x="0" y="0"/>
            <a:chExt cx="3865882" cy="3865882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0"/>
              <a:ext cx="3865882" cy="3865882"/>
              <a:chOff x="0" y="0"/>
              <a:chExt cx="812800" cy="8128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3F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1530" tIns="41530" rIns="41530" bIns="41530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4" name="Freeform 64"/>
            <p:cNvSpPr/>
            <p:nvPr/>
          </p:nvSpPr>
          <p:spPr>
            <a:xfrm>
              <a:off x="956115" y="524101"/>
              <a:ext cx="1953652" cy="1748519"/>
            </a:xfrm>
            <a:custGeom>
              <a:avLst/>
              <a:gdLst/>
              <a:ahLst/>
              <a:cxnLst/>
              <a:rect l="l" t="t" r="r" b="b"/>
              <a:pathLst>
                <a:path w="1953652" h="1748519">
                  <a:moveTo>
                    <a:pt x="0" y="0"/>
                  </a:moveTo>
                  <a:lnTo>
                    <a:pt x="1953652" y="0"/>
                  </a:lnTo>
                  <a:lnTo>
                    <a:pt x="1953652" y="1748518"/>
                  </a:lnTo>
                  <a:lnTo>
                    <a:pt x="0" y="1748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521131" y="2566333"/>
              <a:ext cx="2823620" cy="81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8"/>
                </a:lnSpc>
              </a:pPr>
              <a:r>
                <a:rPr lang="en-US" sz="1763" b="1">
                  <a:solidFill>
                    <a:srgbClr val="2121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Bespoke</a:t>
              </a:r>
            </a:p>
            <a:p>
              <a:pPr algn="ctr">
                <a:lnSpc>
                  <a:spcPts val="2468"/>
                </a:lnSpc>
                <a:spcBef>
                  <a:spcPct val="0"/>
                </a:spcBef>
              </a:pPr>
              <a:r>
                <a:rPr lang="en-US" sz="1763" b="1">
                  <a:solidFill>
                    <a:srgbClr val="2121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Services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029242" y="264569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5810646" y="-26774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1353789" y="5735557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5741722" y="3512687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8960179" y="4840581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-338274" y="-108434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2443131" y="-399777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774697" y="2634466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1173570" y="1520179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6230686" y="1334399"/>
            <a:ext cx="372083" cy="36659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4541085" y="1893183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1176317" y="5656017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-5201" y="9230808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9347033" y="1189355"/>
            <a:ext cx="3496407" cy="1424612"/>
            <a:chOff x="0" y="0"/>
            <a:chExt cx="99742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7422" cy="406400"/>
            </a:xfrm>
            <a:custGeom>
              <a:avLst/>
              <a:gdLst/>
              <a:ahLst/>
              <a:cxnLst/>
              <a:rect l="l" t="t" r="r" b="b"/>
              <a:pathLst>
                <a:path w="997422" h="406400">
                  <a:moveTo>
                    <a:pt x="794222" y="0"/>
                  </a:moveTo>
                  <a:cubicBezTo>
                    <a:pt x="906447" y="0"/>
                    <a:pt x="997422" y="90976"/>
                    <a:pt x="997422" y="203200"/>
                  </a:cubicBezTo>
                  <a:cubicBezTo>
                    <a:pt x="997422" y="315424"/>
                    <a:pt x="906447" y="406400"/>
                    <a:pt x="7942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97422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691061" y="2980454"/>
            <a:ext cx="560022" cy="560022"/>
          </a:xfrm>
          <a:prstGeom prst="line">
            <a:avLst/>
          </a:prstGeom>
          <a:ln w="2857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 flipV="1">
            <a:off x="7514605" y="9316961"/>
            <a:ext cx="560022" cy="560022"/>
          </a:xfrm>
          <a:prstGeom prst="line">
            <a:avLst/>
          </a:prstGeom>
          <a:ln w="2857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-2700000">
            <a:off x="3571545" y="4969369"/>
            <a:ext cx="3565565" cy="1424612"/>
            <a:chOff x="0" y="0"/>
            <a:chExt cx="101715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93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8013244" y="161819"/>
            <a:ext cx="1990349" cy="1990349"/>
          </a:xfrm>
          <a:prstGeom prst="line">
            <a:avLst/>
          </a:prstGeom>
          <a:ln w="333375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 flipV="1">
            <a:off x="2588463" y="9596972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 flipV="1">
            <a:off x="15144729" y="6124048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8714344" y="9773540"/>
            <a:ext cx="1789952" cy="1789952"/>
          </a:xfrm>
          <a:prstGeom prst="line">
            <a:avLst/>
          </a:prstGeom>
          <a:ln w="8191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 flipV="1">
            <a:off x="11383427" y="9287520"/>
            <a:ext cx="357810" cy="357810"/>
          </a:xfrm>
          <a:prstGeom prst="line">
            <a:avLst/>
          </a:prstGeom>
          <a:ln w="1714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6823665" y="7405680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11306504" y="7700636"/>
            <a:ext cx="869466" cy="86946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rot="-2700000">
            <a:off x="14382778" y="9047579"/>
            <a:ext cx="3565565" cy="1424612"/>
            <a:chOff x="0" y="0"/>
            <a:chExt cx="1017151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11713642" y="3715591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1053881" y="2924155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5"/>
          <p:cNvSpPr/>
          <p:nvPr/>
        </p:nvSpPr>
        <p:spPr>
          <a:xfrm flipV="1">
            <a:off x="13036860" y="3887338"/>
            <a:ext cx="1789952" cy="1789952"/>
          </a:xfrm>
          <a:prstGeom prst="line">
            <a:avLst/>
          </a:prstGeom>
          <a:ln w="25717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6"/>
          <p:cNvGrpSpPr/>
          <p:nvPr/>
        </p:nvGrpSpPr>
        <p:grpSpPr>
          <a:xfrm>
            <a:off x="4338457" y="337957"/>
            <a:ext cx="9611086" cy="961108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2208391" y="2070621"/>
            <a:ext cx="13871218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Q &amp; A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22" y="4176996"/>
            <a:ext cx="4424154" cy="44241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029242" y="264569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5810646" y="-26774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1353789" y="5735557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5741722" y="3512687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8960179" y="4840581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-338274" y="-108434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2443131" y="-399777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774697" y="2634466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1173570" y="1520179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6230686" y="1334399"/>
            <a:ext cx="372083" cy="36659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4541085" y="1893183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1176317" y="5656017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-5201" y="9230808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9347033" y="1189355"/>
            <a:ext cx="3496407" cy="1424612"/>
            <a:chOff x="0" y="0"/>
            <a:chExt cx="99742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7422" cy="406400"/>
            </a:xfrm>
            <a:custGeom>
              <a:avLst/>
              <a:gdLst/>
              <a:ahLst/>
              <a:cxnLst/>
              <a:rect l="l" t="t" r="r" b="b"/>
              <a:pathLst>
                <a:path w="997422" h="406400">
                  <a:moveTo>
                    <a:pt x="794222" y="0"/>
                  </a:moveTo>
                  <a:cubicBezTo>
                    <a:pt x="906447" y="0"/>
                    <a:pt x="997422" y="90976"/>
                    <a:pt x="997422" y="203200"/>
                  </a:cubicBezTo>
                  <a:cubicBezTo>
                    <a:pt x="997422" y="315424"/>
                    <a:pt x="906447" y="406400"/>
                    <a:pt x="7942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97422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691061" y="2980454"/>
            <a:ext cx="560022" cy="560022"/>
          </a:xfrm>
          <a:prstGeom prst="line">
            <a:avLst/>
          </a:prstGeom>
          <a:ln w="2857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 flipV="1">
            <a:off x="7514605" y="9316961"/>
            <a:ext cx="560022" cy="560022"/>
          </a:xfrm>
          <a:prstGeom prst="line">
            <a:avLst/>
          </a:prstGeom>
          <a:ln w="2857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-2700000">
            <a:off x="3571545" y="4969369"/>
            <a:ext cx="3565565" cy="1424612"/>
            <a:chOff x="0" y="0"/>
            <a:chExt cx="101715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93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8013244" y="161819"/>
            <a:ext cx="1990349" cy="1990349"/>
          </a:xfrm>
          <a:prstGeom prst="line">
            <a:avLst/>
          </a:prstGeom>
          <a:ln w="333375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 flipV="1">
            <a:off x="2588463" y="9596972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 flipV="1">
            <a:off x="15144729" y="6124048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8714344" y="9773540"/>
            <a:ext cx="1789952" cy="1789952"/>
          </a:xfrm>
          <a:prstGeom prst="line">
            <a:avLst/>
          </a:prstGeom>
          <a:ln w="8191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 flipV="1">
            <a:off x="11383427" y="9287520"/>
            <a:ext cx="357810" cy="357810"/>
          </a:xfrm>
          <a:prstGeom prst="line">
            <a:avLst/>
          </a:prstGeom>
          <a:ln w="1714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6823665" y="7405680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11306504" y="7700636"/>
            <a:ext cx="869466" cy="86946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rot="-2700000">
            <a:off x="14382778" y="9047579"/>
            <a:ext cx="3565565" cy="1424612"/>
            <a:chOff x="0" y="0"/>
            <a:chExt cx="1017151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11713642" y="3715591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1053881" y="2924155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5"/>
          <p:cNvSpPr/>
          <p:nvPr/>
        </p:nvSpPr>
        <p:spPr>
          <a:xfrm flipV="1">
            <a:off x="13036860" y="3887338"/>
            <a:ext cx="1789952" cy="1789952"/>
          </a:xfrm>
          <a:prstGeom prst="line">
            <a:avLst/>
          </a:prstGeom>
          <a:ln w="25717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6"/>
          <p:cNvGrpSpPr/>
          <p:nvPr/>
        </p:nvGrpSpPr>
        <p:grpSpPr>
          <a:xfrm>
            <a:off x="4338457" y="337957"/>
            <a:ext cx="9611086" cy="961108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274696" y="3832432"/>
            <a:ext cx="9738608" cy="277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24"/>
              </a:lnSpc>
            </a:pPr>
            <a:r>
              <a:rPr lang="en-US" sz="10311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BLC Welcome and Updates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0" y="4086773"/>
            <a:ext cx="13144500" cy="3696746"/>
            <a:chOff x="0" y="0"/>
            <a:chExt cx="3461926" cy="97362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461926" cy="973629"/>
            </a:xfrm>
            <a:custGeom>
              <a:avLst/>
              <a:gdLst/>
              <a:ahLst/>
              <a:cxnLst/>
              <a:rect l="l" t="t" r="r" b="b"/>
              <a:pathLst>
                <a:path w="3461926" h="973629">
                  <a:moveTo>
                    <a:pt x="0" y="0"/>
                  </a:moveTo>
                  <a:lnTo>
                    <a:pt x="3461926" y="0"/>
                  </a:lnTo>
                  <a:lnTo>
                    <a:pt x="3461926" y="973629"/>
                  </a:lnTo>
                  <a:lnTo>
                    <a:pt x="0" y="973629"/>
                  </a:lnTo>
                  <a:close/>
                </a:path>
              </a:pathLst>
            </a:custGeom>
            <a:solidFill>
              <a:srgbClr val="2121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3461926" cy="100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-867551" y="-5055789"/>
            <a:ext cx="8242993" cy="824299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913357" y="1912357"/>
            <a:ext cx="7345943" cy="7345943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345" t="-28019" r="-2727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642662" y="5935146"/>
            <a:ext cx="3323154" cy="3323154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E3F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8025264" y="6998229"/>
            <a:ext cx="2557950" cy="351718"/>
          </a:xfrm>
          <a:custGeom>
            <a:avLst/>
            <a:gdLst/>
            <a:ahLst/>
            <a:cxnLst/>
            <a:rect l="l" t="t" r="r" b="b"/>
            <a:pathLst>
              <a:path w="2557950" h="351718">
                <a:moveTo>
                  <a:pt x="0" y="0"/>
                </a:moveTo>
                <a:lnTo>
                  <a:pt x="2557950" y="0"/>
                </a:lnTo>
                <a:lnTo>
                  <a:pt x="2557950" y="351718"/>
                </a:lnTo>
                <a:lnTo>
                  <a:pt x="0" y="351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TextBox 49"/>
          <p:cNvSpPr txBox="1"/>
          <p:nvPr/>
        </p:nvSpPr>
        <p:spPr>
          <a:xfrm>
            <a:off x="1028700" y="914400"/>
            <a:ext cx="4450491" cy="99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8"/>
              </a:lnSpc>
              <a:spcBef>
                <a:spcPct val="0"/>
              </a:spcBef>
            </a:pPr>
            <a:r>
              <a:rPr lang="en-US" sz="57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Up next...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28700" y="4482703"/>
            <a:ext cx="8674573" cy="62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 b="1">
                <a:solidFill>
                  <a:srgbClr val="DEE3F6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Matthew McShane &amp; Patrick Kelly-Goss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28700" y="5313700"/>
            <a:ext cx="8316478" cy="62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 b="1">
                <a:solidFill>
                  <a:srgbClr val="DEE3F6"/>
                </a:solidFill>
                <a:latin typeface="DM Sans Bold"/>
                <a:ea typeface="DM Sans Bold"/>
                <a:cs typeface="DM Sans Bold"/>
                <a:sym typeface="DM Sans Bold"/>
              </a:rPr>
              <a:t>Instructure &amp; Activate Learning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28700" y="6144696"/>
            <a:ext cx="5723305" cy="1269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>
                <a:solidFill>
                  <a:srgbClr val="DEE3F6"/>
                </a:solidFill>
                <a:latin typeface="DM Sans"/>
                <a:ea typeface="DM Sans"/>
                <a:cs typeface="DM Sans"/>
                <a:sym typeface="DM Sans"/>
              </a:rPr>
              <a:t>Real AI: Surviving Contact with Reality</a:t>
            </a:r>
          </a:p>
        </p:txBody>
      </p:sp>
      <p:sp>
        <p:nvSpPr>
          <p:cNvPr id="53" name="Freeform 53"/>
          <p:cNvSpPr/>
          <p:nvPr/>
        </p:nvSpPr>
        <p:spPr>
          <a:xfrm>
            <a:off x="8267834" y="7580999"/>
            <a:ext cx="2072810" cy="902282"/>
          </a:xfrm>
          <a:custGeom>
            <a:avLst/>
            <a:gdLst/>
            <a:ahLst/>
            <a:cxnLst/>
            <a:rect l="l" t="t" r="r" b="b"/>
            <a:pathLst>
              <a:path w="2072810" h="902282">
                <a:moveTo>
                  <a:pt x="0" y="0"/>
                </a:moveTo>
                <a:lnTo>
                  <a:pt x="2072810" y="0"/>
                </a:lnTo>
                <a:lnTo>
                  <a:pt x="2072810" y="902282"/>
                </a:lnTo>
                <a:lnTo>
                  <a:pt x="0" y="902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029242" y="264569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5810646" y="-26774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1353789" y="5735557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5741722" y="3512687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8960179" y="4840581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-338274" y="-108434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2443131" y="-399777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774697" y="2634466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1173570" y="1520179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6230686" y="1334399"/>
            <a:ext cx="372083" cy="36659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4541085" y="1893183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1176317" y="5656017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-5201" y="9230808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9347033" y="1189355"/>
            <a:ext cx="3496407" cy="1424612"/>
            <a:chOff x="0" y="0"/>
            <a:chExt cx="99742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7422" cy="406400"/>
            </a:xfrm>
            <a:custGeom>
              <a:avLst/>
              <a:gdLst/>
              <a:ahLst/>
              <a:cxnLst/>
              <a:rect l="l" t="t" r="r" b="b"/>
              <a:pathLst>
                <a:path w="997422" h="406400">
                  <a:moveTo>
                    <a:pt x="794222" y="0"/>
                  </a:moveTo>
                  <a:cubicBezTo>
                    <a:pt x="906447" y="0"/>
                    <a:pt x="997422" y="90976"/>
                    <a:pt x="997422" y="203200"/>
                  </a:cubicBezTo>
                  <a:cubicBezTo>
                    <a:pt x="997422" y="315424"/>
                    <a:pt x="906447" y="406400"/>
                    <a:pt x="7942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97422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691061" y="2980454"/>
            <a:ext cx="560022" cy="560022"/>
          </a:xfrm>
          <a:prstGeom prst="line">
            <a:avLst/>
          </a:prstGeom>
          <a:ln w="2857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 flipV="1">
            <a:off x="7514605" y="9316961"/>
            <a:ext cx="560022" cy="560022"/>
          </a:xfrm>
          <a:prstGeom prst="line">
            <a:avLst/>
          </a:prstGeom>
          <a:ln w="2857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-2700000">
            <a:off x="3571545" y="4969369"/>
            <a:ext cx="3565565" cy="1424612"/>
            <a:chOff x="0" y="0"/>
            <a:chExt cx="101715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93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8013244" y="161819"/>
            <a:ext cx="1990349" cy="1990349"/>
          </a:xfrm>
          <a:prstGeom prst="line">
            <a:avLst/>
          </a:prstGeom>
          <a:ln w="333375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 flipV="1">
            <a:off x="2588463" y="9596972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 flipV="1">
            <a:off x="15144729" y="6124048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8714344" y="9773540"/>
            <a:ext cx="1789952" cy="1789952"/>
          </a:xfrm>
          <a:prstGeom prst="line">
            <a:avLst/>
          </a:prstGeom>
          <a:ln w="8191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 flipV="1">
            <a:off x="11383427" y="9287520"/>
            <a:ext cx="357810" cy="357810"/>
          </a:xfrm>
          <a:prstGeom prst="line">
            <a:avLst/>
          </a:prstGeom>
          <a:ln w="1714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6823665" y="7405680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11306504" y="7700636"/>
            <a:ext cx="869466" cy="86946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rot="-2700000">
            <a:off x="14382778" y="9047579"/>
            <a:ext cx="3565565" cy="1424612"/>
            <a:chOff x="0" y="0"/>
            <a:chExt cx="1017151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11713642" y="3715591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1053881" y="2924155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5"/>
          <p:cNvSpPr/>
          <p:nvPr/>
        </p:nvSpPr>
        <p:spPr>
          <a:xfrm flipV="1">
            <a:off x="13036860" y="3887338"/>
            <a:ext cx="1789952" cy="1789952"/>
          </a:xfrm>
          <a:prstGeom prst="line">
            <a:avLst/>
          </a:prstGeom>
          <a:ln w="25717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6"/>
          <p:cNvGrpSpPr/>
          <p:nvPr/>
        </p:nvGrpSpPr>
        <p:grpSpPr>
          <a:xfrm>
            <a:off x="4338457" y="337957"/>
            <a:ext cx="9611086" cy="961108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2208391" y="2070621"/>
            <a:ext cx="13871218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Q &amp; A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22" y="4176996"/>
            <a:ext cx="4424154" cy="442415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0" y="4086773"/>
            <a:ext cx="13144500" cy="3696746"/>
            <a:chOff x="0" y="0"/>
            <a:chExt cx="3461926" cy="97362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461926" cy="973629"/>
            </a:xfrm>
            <a:custGeom>
              <a:avLst/>
              <a:gdLst/>
              <a:ahLst/>
              <a:cxnLst/>
              <a:rect l="l" t="t" r="r" b="b"/>
              <a:pathLst>
                <a:path w="3461926" h="973629">
                  <a:moveTo>
                    <a:pt x="0" y="0"/>
                  </a:moveTo>
                  <a:lnTo>
                    <a:pt x="3461926" y="0"/>
                  </a:lnTo>
                  <a:lnTo>
                    <a:pt x="3461926" y="973629"/>
                  </a:lnTo>
                  <a:lnTo>
                    <a:pt x="0" y="973629"/>
                  </a:lnTo>
                  <a:close/>
                </a:path>
              </a:pathLst>
            </a:custGeom>
            <a:solidFill>
              <a:srgbClr val="DEE3F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3461926" cy="100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-867551" y="-5055789"/>
            <a:ext cx="8242993" cy="824299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029700" y="1028700"/>
            <a:ext cx="8229600" cy="8229600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3088" r="-308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493608" y="5797085"/>
            <a:ext cx="3972869" cy="3972869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7731366" y="6472012"/>
            <a:ext cx="3497352" cy="2623014"/>
          </a:xfrm>
          <a:custGeom>
            <a:avLst/>
            <a:gdLst/>
            <a:ahLst/>
            <a:cxnLst/>
            <a:rect l="l" t="t" r="r" b="b"/>
            <a:pathLst>
              <a:path w="3497352" h="2623014">
                <a:moveTo>
                  <a:pt x="0" y="0"/>
                </a:moveTo>
                <a:lnTo>
                  <a:pt x="3497352" y="0"/>
                </a:lnTo>
                <a:lnTo>
                  <a:pt x="3497352" y="2623014"/>
                </a:lnTo>
                <a:lnTo>
                  <a:pt x="0" y="2623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TextBox 49"/>
          <p:cNvSpPr txBox="1"/>
          <p:nvPr/>
        </p:nvSpPr>
        <p:spPr>
          <a:xfrm>
            <a:off x="1028700" y="914400"/>
            <a:ext cx="4450491" cy="99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8"/>
              </a:lnSpc>
              <a:spcBef>
                <a:spcPct val="0"/>
              </a:spcBef>
            </a:pPr>
            <a:r>
              <a:rPr lang="en-US" sz="57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Up next...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28700" y="4428032"/>
            <a:ext cx="8316478" cy="62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 b="1">
                <a:solidFill>
                  <a:srgbClr val="21213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Dr Ali Struthers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28700" y="5267236"/>
            <a:ext cx="8316478" cy="62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 b="1">
                <a:solidFill>
                  <a:srgbClr val="21213F"/>
                </a:solidFill>
                <a:latin typeface="DM Sans Bold"/>
                <a:ea typeface="DM Sans Bold"/>
                <a:cs typeface="DM Sans Bold"/>
                <a:sym typeface="DM Sans Bold"/>
              </a:rPr>
              <a:t>Taskmaster Education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28700" y="6106439"/>
            <a:ext cx="5867876" cy="1269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>
                <a:solidFill>
                  <a:srgbClr val="21213F"/>
                </a:solidFill>
                <a:latin typeface="DM Sans"/>
                <a:ea typeface="DM Sans"/>
                <a:cs typeface="DM Sans"/>
                <a:sym typeface="DM Sans"/>
              </a:rPr>
              <a:t>The Taskmaster Approach to Creativity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029242" y="264569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5810646" y="-26774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1353789" y="5735557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5741722" y="3512687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8960179" y="4840581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-338274" y="-108434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2443131" y="-399777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774697" y="2634466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1173570" y="1520179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6230686" y="1334399"/>
            <a:ext cx="372083" cy="36659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4541085" y="1893183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1176317" y="5656017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-5201" y="9230808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9347033" y="1189355"/>
            <a:ext cx="3496407" cy="1424612"/>
            <a:chOff x="0" y="0"/>
            <a:chExt cx="99742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7422" cy="406400"/>
            </a:xfrm>
            <a:custGeom>
              <a:avLst/>
              <a:gdLst/>
              <a:ahLst/>
              <a:cxnLst/>
              <a:rect l="l" t="t" r="r" b="b"/>
              <a:pathLst>
                <a:path w="997422" h="406400">
                  <a:moveTo>
                    <a:pt x="794222" y="0"/>
                  </a:moveTo>
                  <a:cubicBezTo>
                    <a:pt x="906447" y="0"/>
                    <a:pt x="997422" y="90976"/>
                    <a:pt x="997422" y="203200"/>
                  </a:cubicBezTo>
                  <a:cubicBezTo>
                    <a:pt x="997422" y="315424"/>
                    <a:pt x="906447" y="406400"/>
                    <a:pt x="7942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97422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691061" y="2980454"/>
            <a:ext cx="560022" cy="560022"/>
          </a:xfrm>
          <a:prstGeom prst="line">
            <a:avLst/>
          </a:prstGeom>
          <a:ln w="2857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 flipV="1">
            <a:off x="7514605" y="9316961"/>
            <a:ext cx="560022" cy="560022"/>
          </a:xfrm>
          <a:prstGeom prst="line">
            <a:avLst/>
          </a:prstGeom>
          <a:ln w="2857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-2700000">
            <a:off x="3571545" y="4969369"/>
            <a:ext cx="3565565" cy="1424612"/>
            <a:chOff x="0" y="0"/>
            <a:chExt cx="101715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93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8013244" y="161819"/>
            <a:ext cx="1990349" cy="1990349"/>
          </a:xfrm>
          <a:prstGeom prst="line">
            <a:avLst/>
          </a:prstGeom>
          <a:ln w="333375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 flipV="1">
            <a:off x="2588463" y="9596972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 flipV="1">
            <a:off x="15144729" y="6124048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8714344" y="9773540"/>
            <a:ext cx="1789952" cy="1789952"/>
          </a:xfrm>
          <a:prstGeom prst="line">
            <a:avLst/>
          </a:prstGeom>
          <a:ln w="8191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 flipV="1">
            <a:off x="11383427" y="9287520"/>
            <a:ext cx="357810" cy="357810"/>
          </a:xfrm>
          <a:prstGeom prst="line">
            <a:avLst/>
          </a:prstGeom>
          <a:ln w="1714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6823665" y="7405680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11306504" y="7700636"/>
            <a:ext cx="869466" cy="86946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rot="-2700000">
            <a:off x="14382778" y="9047579"/>
            <a:ext cx="3565565" cy="1424612"/>
            <a:chOff x="0" y="0"/>
            <a:chExt cx="1017151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11713642" y="3715591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1053881" y="2924155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5"/>
          <p:cNvSpPr/>
          <p:nvPr/>
        </p:nvSpPr>
        <p:spPr>
          <a:xfrm flipV="1">
            <a:off x="13036860" y="3887338"/>
            <a:ext cx="1789952" cy="1789952"/>
          </a:xfrm>
          <a:prstGeom prst="line">
            <a:avLst/>
          </a:prstGeom>
          <a:ln w="25717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6"/>
          <p:cNvGrpSpPr/>
          <p:nvPr/>
        </p:nvGrpSpPr>
        <p:grpSpPr>
          <a:xfrm>
            <a:off x="4338457" y="337957"/>
            <a:ext cx="9611086" cy="961108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2208391" y="2070621"/>
            <a:ext cx="13871218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Q &amp; A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22" y="4176996"/>
            <a:ext cx="4424154" cy="442415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029242" y="264569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5810646" y="-26774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1353789" y="5735557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5741722" y="3512687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8960179" y="4840581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-338274" y="-108434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2443131" y="-399777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774697" y="2634466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1173570" y="1520179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6230686" y="1334399"/>
            <a:ext cx="372083" cy="36659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4541085" y="1893183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1176317" y="5656017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-5201" y="9230808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9347033" y="1189355"/>
            <a:ext cx="3496407" cy="1424612"/>
            <a:chOff x="0" y="0"/>
            <a:chExt cx="99742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7422" cy="406400"/>
            </a:xfrm>
            <a:custGeom>
              <a:avLst/>
              <a:gdLst/>
              <a:ahLst/>
              <a:cxnLst/>
              <a:rect l="l" t="t" r="r" b="b"/>
              <a:pathLst>
                <a:path w="997422" h="406400">
                  <a:moveTo>
                    <a:pt x="794222" y="0"/>
                  </a:moveTo>
                  <a:cubicBezTo>
                    <a:pt x="906447" y="0"/>
                    <a:pt x="997422" y="90976"/>
                    <a:pt x="997422" y="203200"/>
                  </a:cubicBezTo>
                  <a:cubicBezTo>
                    <a:pt x="997422" y="315424"/>
                    <a:pt x="906447" y="406400"/>
                    <a:pt x="7942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97422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691061" y="2980454"/>
            <a:ext cx="560022" cy="560022"/>
          </a:xfrm>
          <a:prstGeom prst="line">
            <a:avLst/>
          </a:prstGeom>
          <a:ln w="2857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 flipV="1">
            <a:off x="7514605" y="9316961"/>
            <a:ext cx="560022" cy="560022"/>
          </a:xfrm>
          <a:prstGeom prst="line">
            <a:avLst/>
          </a:prstGeom>
          <a:ln w="2857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-2700000">
            <a:off x="3571545" y="4969369"/>
            <a:ext cx="3565565" cy="1424612"/>
            <a:chOff x="0" y="0"/>
            <a:chExt cx="101715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93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8013244" y="161819"/>
            <a:ext cx="1990349" cy="1990349"/>
          </a:xfrm>
          <a:prstGeom prst="line">
            <a:avLst/>
          </a:prstGeom>
          <a:ln w="333375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 flipV="1">
            <a:off x="2588463" y="9596972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 flipV="1">
            <a:off x="15144729" y="6124048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8714344" y="9773540"/>
            <a:ext cx="1789952" cy="1789952"/>
          </a:xfrm>
          <a:prstGeom prst="line">
            <a:avLst/>
          </a:prstGeom>
          <a:ln w="8191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 flipV="1">
            <a:off x="11383427" y="9287520"/>
            <a:ext cx="357810" cy="357810"/>
          </a:xfrm>
          <a:prstGeom prst="line">
            <a:avLst/>
          </a:prstGeom>
          <a:ln w="1714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6823665" y="7405680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11306504" y="7700636"/>
            <a:ext cx="869466" cy="86946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rot="-2700000">
            <a:off x="14382778" y="9047579"/>
            <a:ext cx="3565565" cy="1424612"/>
            <a:chOff x="0" y="0"/>
            <a:chExt cx="1017151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11713642" y="3715591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1053881" y="2924155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5"/>
          <p:cNvSpPr/>
          <p:nvPr/>
        </p:nvSpPr>
        <p:spPr>
          <a:xfrm flipV="1">
            <a:off x="13036860" y="3887338"/>
            <a:ext cx="1789952" cy="1789952"/>
          </a:xfrm>
          <a:prstGeom prst="line">
            <a:avLst/>
          </a:prstGeom>
          <a:ln w="25717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6"/>
          <p:cNvGrpSpPr/>
          <p:nvPr/>
        </p:nvGrpSpPr>
        <p:grpSpPr>
          <a:xfrm>
            <a:off x="4338457" y="337957"/>
            <a:ext cx="9611086" cy="961108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5006252" y="3684270"/>
            <a:ext cx="8275497" cy="313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2000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Morning Close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641203" y="1987349"/>
            <a:ext cx="14593233" cy="6312301"/>
            <a:chOff x="0" y="0"/>
            <a:chExt cx="19457645" cy="8416402"/>
          </a:xfrm>
        </p:grpSpPr>
        <p:sp>
          <p:nvSpPr>
            <p:cNvPr id="38" name="TextBox 38"/>
            <p:cNvSpPr txBox="1"/>
            <p:nvPr/>
          </p:nvSpPr>
          <p:spPr>
            <a:xfrm>
              <a:off x="481343" y="-352425"/>
              <a:ext cx="18494958" cy="4024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02"/>
                </a:lnSpc>
                <a:spcBef>
                  <a:spcPct val="0"/>
                </a:spcBef>
              </a:pPr>
              <a:r>
                <a:rPr lang="en-US" sz="18073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BLC Co‑Lab: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65757" y="3089341"/>
              <a:ext cx="18326130" cy="3038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05"/>
                </a:lnSpc>
                <a:spcBef>
                  <a:spcPct val="0"/>
                </a:spcBef>
              </a:pPr>
              <a:r>
                <a:rPr lang="en-US" sz="13646" b="1" i="1">
                  <a:solidFill>
                    <a:srgbClr val="55EDF9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Digital Together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7202742"/>
              <a:ext cx="19457645" cy="121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3"/>
                </a:lnSpc>
                <a:spcBef>
                  <a:spcPct val="0"/>
                </a:spcBef>
              </a:pPr>
              <a:r>
                <a:rPr lang="en-US" sz="545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Where FE communities learn, share and grow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-2502470" y="-3070321"/>
            <a:ext cx="17059455" cy="17059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28700" y="2649462"/>
            <a:ext cx="7131444" cy="77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This afternoon’s sessions...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3594847" y="5593847"/>
            <a:ext cx="3664453" cy="3664453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E3F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028700" y="895350"/>
            <a:ext cx="7018538" cy="119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Today’s Agenda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3914011" y="6924721"/>
            <a:ext cx="3026125" cy="1002706"/>
            <a:chOff x="0" y="0"/>
            <a:chExt cx="4034833" cy="1336941"/>
          </a:xfrm>
        </p:grpSpPr>
        <p:sp>
          <p:nvSpPr>
            <p:cNvPr id="46" name="TextBox 46"/>
            <p:cNvSpPr txBox="1"/>
            <p:nvPr/>
          </p:nvSpPr>
          <p:spPr>
            <a:xfrm>
              <a:off x="0" y="-85725"/>
              <a:ext cx="4034833" cy="88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9"/>
                </a:lnSpc>
                <a:spcBef>
                  <a:spcPct val="0"/>
                </a:spcBef>
              </a:pPr>
              <a:r>
                <a:rPr lang="en-US" sz="3942" b="1">
                  <a:solidFill>
                    <a:srgbClr val="21213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BLC Co‑Lab: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8416" y="684524"/>
              <a:ext cx="3998002" cy="652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8"/>
                </a:lnSpc>
                <a:spcBef>
                  <a:spcPct val="0"/>
                </a:spcBef>
              </a:pPr>
              <a:r>
                <a:rPr lang="en-US" sz="2977" b="1" i="1">
                  <a:solidFill>
                    <a:srgbClr val="21213F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Digital Together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4774927" y="2649462"/>
            <a:ext cx="9072410" cy="481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6382"/>
              </a:lnSpc>
            </a:pPr>
            <a:endParaRPr lang="en-US" sz="455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Workshop stream 1</a:t>
            </a: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Workshop stream 2</a:t>
            </a: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Workshop stream 3</a:t>
            </a: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Event close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28700" y="4268712"/>
            <a:ext cx="1561350" cy="319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13:15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13:50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14:25 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15:00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590050" y="4268712"/>
            <a:ext cx="2168018" cy="319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- 13:45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- 14:20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- 14:55</a:t>
            </a:r>
          </a:p>
          <a:p>
            <a:pPr algn="l">
              <a:lnSpc>
                <a:spcPts val="6382"/>
              </a:lnSpc>
            </a:pPr>
            <a:endParaRPr lang="en-US" sz="455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641203" y="1987349"/>
            <a:ext cx="14593233" cy="6312301"/>
            <a:chOff x="0" y="0"/>
            <a:chExt cx="19457645" cy="8416402"/>
          </a:xfrm>
        </p:grpSpPr>
        <p:sp>
          <p:nvSpPr>
            <p:cNvPr id="38" name="TextBox 38"/>
            <p:cNvSpPr txBox="1"/>
            <p:nvPr/>
          </p:nvSpPr>
          <p:spPr>
            <a:xfrm>
              <a:off x="481343" y="-352425"/>
              <a:ext cx="18494958" cy="4024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02"/>
                </a:lnSpc>
                <a:spcBef>
                  <a:spcPct val="0"/>
                </a:spcBef>
              </a:pPr>
              <a:r>
                <a:rPr lang="en-US" sz="18073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BLC Co‑Lab: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65757" y="3089341"/>
              <a:ext cx="18326130" cy="3038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05"/>
                </a:lnSpc>
                <a:spcBef>
                  <a:spcPct val="0"/>
                </a:spcBef>
              </a:pPr>
              <a:r>
                <a:rPr lang="en-US" sz="13646" b="1" i="1">
                  <a:solidFill>
                    <a:srgbClr val="55EDF9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Digital Together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7202742"/>
              <a:ext cx="19457645" cy="121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3"/>
                </a:lnSpc>
                <a:spcBef>
                  <a:spcPct val="0"/>
                </a:spcBef>
              </a:pPr>
              <a:r>
                <a:rPr lang="en-US" sz="545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Where FE communities learn, share and grow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029242" y="264569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5810646" y="-26774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1353789" y="5735557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5741722" y="3512687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8960179" y="4840581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-338274" y="-108434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2443131" y="-399777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774697" y="2634466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1173570" y="1520179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6230686" y="1334399"/>
            <a:ext cx="372083" cy="36659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4541085" y="1893183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1176317" y="5656017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-5201" y="9230808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9347033" y="1189355"/>
            <a:ext cx="3496407" cy="1424612"/>
            <a:chOff x="0" y="0"/>
            <a:chExt cx="99742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7422" cy="406400"/>
            </a:xfrm>
            <a:custGeom>
              <a:avLst/>
              <a:gdLst/>
              <a:ahLst/>
              <a:cxnLst/>
              <a:rect l="l" t="t" r="r" b="b"/>
              <a:pathLst>
                <a:path w="997422" h="406400">
                  <a:moveTo>
                    <a:pt x="794222" y="0"/>
                  </a:moveTo>
                  <a:cubicBezTo>
                    <a:pt x="906447" y="0"/>
                    <a:pt x="997422" y="90976"/>
                    <a:pt x="997422" y="203200"/>
                  </a:cubicBezTo>
                  <a:cubicBezTo>
                    <a:pt x="997422" y="315424"/>
                    <a:pt x="906447" y="406400"/>
                    <a:pt x="7942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97422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691061" y="2980454"/>
            <a:ext cx="560022" cy="560022"/>
          </a:xfrm>
          <a:prstGeom prst="line">
            <a:avLst/>
          </a:prstGeom>
          <a:ln w="2857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 flipV="1">
            <a:off x="7514605" y="9316961"/>
            <a:ext cx="560022" cy="560022"/>
          </a:xfrm>
          <a:prstGeom prst="line">
            <a:avLst/>
          </a:prstGeom>
          <a:ln w="2857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-2700000">
            <a:off x="3571545" y="4969369"/>
            <a:ext cx="3565565" cy="1424612"/>
            <a:chOff x="0" y="0"/>
            <a:chExt cx="101715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93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8013244" y="161819"/>
            <a:ext cx="1990349" cy="1990349"/>
          </a:xfrm>
          <a:prstGeom prst="line">
            <a:avLst/>
          </a:prstGeom>
          <a:ln w="333375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 flipV="1">
            <a:off x="2588463" y="9596972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 flipV="1">
            <a:off x="15144729" y="6124048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8714344" y="9773540"/>
            <a:ext cx="1789952" cy="1789952"/>
          </a:xfrm>
          <a:prstGeom prst="line">
            <a:avLst/>
          </a:prstGeom>
          <a:ln w="8191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 flipV="1">
            <a:off x="11383427" y="9287520"/>
            <a:ext cx="357810" cy="357810"/>
          </a:xfrm>
          <a:prstGeom prst="line">
            <a:avLst/>
          </a:prstGeom>
          <a:ln w="1714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6823665" y="7405680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11306504" y="7700636"/>
            <a:ext cx="869466" cy="86946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rot="-2700000">
            <a:off x="14382778" y="9047579"/>
            <a:ext cx="3565565" cy="1424612"/>
            <a:chOff x="0" y="0"/>
            <a:chExt cx="1017151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11713642" y="3715591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1053881" y="2924155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5"/>
          <p:cNvSpPr/>
          <p:nvPr/>
        </p:nvSpPr>
        <p:spPr>
          <a:xfrm flipV="1">
            <a:off x="13036860" y="3887338"/>
            <a:ext cx="1789952" cy="1789952"/>
          </a:xfrm>
          <a:prstGeom prst="line">
            <a:avLst/>
          </a:prstGeom>
          <a:ln w="25717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6"/>
          <p:cNvGrpSpPr/>
          <p:nvPr/>
        </p:nvGrpSpPr>
        <p:grpSpPr>
          <a:xfrm>
            <a:off x="4338457" y="337957"/>
            <a:ext cx="9611086" cy="961108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3489569" y="3735047"/>
            <a:ext cx="11308861" cy="253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28"/>
              </a:lnSpc>
              <a:spcBef>
                <a:spcPct val="0"/>
              </a:spcBef>
            </a:pPr>
            <a:r>
              <a:rPr lang="en-US" sz="14734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Welcome!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798478" y="-4316822"/>
            <a:ext cx="10691043" cy="1069104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851472" y="438146"/>
            <a:ext cx="2822610" cy="2792643"/>
            <a:chOff x="0" y="0"/>
            <a:chExt cx="3763481" cy="3723524"/>
          </a:xfrm>
        </p:grpSpPr>
        <p:grpSp>
          <p:nvGrpSpPr>
            <p:cNvPr id="41" name="Group 41"/>
            <p:cNvGrpSpPr/>
            <p:nvPr/>
          </p:nvGrpSpPr>
          <p:grpSpPr>
            <a:xfrm>
              <a:off x="19978" y="0"/>
              <a:ext cx="3723524" cy="3723524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3F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1530" tIns="41530" rIns="41530" bIns="41530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0" y="928443"/>
              <a:ext cx="3763481" cy="1866638"/>
            </a:xfrm>
            <a:custGeom>
              <a:avLst/>
              <a:gdLst/>
              <a:ahLst/>
              <a:cxnLst/>
              <a:rect l="l" t="t" r="r" b="b"/>
              <a:pathLst>
                <a:path w="3763481" h="1866638">
                  <a:moveTo>
                    <a:pt x="0" y="0"/>
                  </a:moveTo>
                  <a:lnTo>
                    <a:pt x="3763481" y="0"/>
                  </a:lnTo>
                  <a:lnTo>
                    <a:pt x="3763481" y="1866638"/>
                  </a:lnTo>
                  <a:lnTo>
                    <a:pt x="0" y="186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44853" y="438146"/>
            <a:ext cx="2792643" cy="2792643"/>
            <a:chOff x="0" y="0"/>
            <a:chExt cx="3723524" cy="3723524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3723524" cy="3723524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3F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1530" tIns="41530" rIns="41530" bIns="41530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9" name="Freeform 49"/>
            <p:cNvSpPr/>
            <p:nvPr/>
          </p:nvSpPr>
          <p:spPr>
            <a:xfrm>
              <a:off x="320782" y="1649877"/>
              <a:ext cx="3081961" cy="423770"/>
            </a:xfrm>
            <a:custGeom>
              <a:avLst/>
              <a:gdLst/>
              <a:ahLst/>
              <a:cxnLst/>
              <a:rect l="l" t="t" r="r" b="b"/>
              <a:pathLst>
                <a:path w="3081961" h="423770">
                  <a:moveTo>
                    <a:pt x="0" y="0"/>
                  </a:moveTo>
                  <a:lnTo>
                    <a:pt x="3081960" y="0"/>
                  </a:lnTo>
                  <a:lnTo>
                    <a:pt x="3081960" y="423770"/>
                  </a:lnTo>
                  <a:lnTo>
                    <a:pt x="0" y="423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44853" y="7085377"/>
            <a:ext cx="2792643" cy="2792643"/>
            <a:chOff x="0" y="0"/>
            <a:chExt cx="3723524" cy="3723524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3723524" cy="3723524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3F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1530" tIns="41530" rIns="41530" bIns="41530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509123" y="1436808"/>
              <a:ext cx="2705279" cy="849908"/>
            </a:xfrm>
            <a:custGeom>
              <a:avLst/>
              <a:gdLst/>
              <a:ahLst/>
              <a:cxnLst/>
              <a:rect l="l" t="t" r="r" b="b"/>
              <a:pathLst>
                <a:path w="2705279" h="849908">
                  <a:moveTo>
                    <a:pt x="0" y="0"/>
                  </a:moveTo>
                  <a:lnTo>
                    <a:pt x="2705278" y="0"/>
                  </a:lnTo>
                  <a:lnTo>
                    <a:pt x="2705278" y="849908"/>
                  </a:lnTo>
                  <a:lnTo>
                    <a:pt x="0" y="84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44853" y="3761762"/>
            <a:ext cx="2792643" cy="2792643"/>
            <a:chOff x="0" y="0"/>
            <a:chExt cx="3723524" cy="3723524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3723524" cy="3723524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1213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252" tIns="33252" rIns="33252" bIns="33252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397268" y="821200"/>
              <a:ext cx="2928989" cy="2081123"/>
            </a:xfrm>
            <a:custGeom>
              <a:avLst/>
              <a:gdLst/>
              <a:ahLst/>
              <a:cxnLst/>
              <a:rect l="l" t="t" r="r" b="b"/>
              <a:pathLst>
                <a:path w="2928989" h="2081123">
                  <a:moveTo>
                    <a:pt x="0" y="0"/>
                  </a:moveTo>
                  <a:lnTo>
                    <a:pt x="2928988" y="0"/>
                  </a:lnTo>
                  <a:lnTo>
                    <a:pt x="2928988" y="2081124"/>
                  </a:lnTo>
                  <a:lnTo>
                    <a:pt x="0" y="2081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4866455" y="3761762"/>
            <a:ext cx="2792643" cy="2792643"/>
            <a:chOff x="0" y="0"/>
            <a:chExt cx="3723524" cy="3723524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0"/>
              <a:ext cx="3723524" cy="3723524"/>
              <a:chOff x="0" y="0"/>
              <a:chExt cx="812800" cy="8128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1213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252" tIns="33252" rIns="33252" bIns="33252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4" name="Freeform 64"/>
            <p:cNvSpPr/>
            <p:nvPr/>
          </p:nvSpPr>
          <p:spPr>
            <a:xfrm>
              <a:off x="29038" y="487219"/>
              <a:ext cx="3665447" cy="2749085"/>
            </a:xfrm>
            <a:custGeom>
              <a:avLst/>
              <a:gdLst/>
              <a:ahLst/>
              <a:cxnLst/>
              <a:rect l="l" t="t" r="r" b="b"/>
              <a:pathLst>
                <a:path w="3665447" h="2749085">
                  <a:moveTo>
                    <a:pt x="0" y="0"/>
                  </a:moveTo>
                  <a:lnTo>
                    <a:pt x="3665448" y="0"/>
                  </a:lnTo>
                  <a:lnTo>
                    <a:pt x="3665448" y="2749086"/>
                  </a:lnTo>
                  <a:lnTo>
                    <a:pt x="0" y="2749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4881439" y="7085377"/>
            <a:ext cx="2792643" cy="2792643"/>
            <a:chOff x="0" y="0"/>
            <a:chExt cx="3723524" cy="3723524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3723524" cy="3723524"/>
              <a:chOff x="0" y="0"/>
              <a:chExt cx="812800" cy="8128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3F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252" tIns="33252" rIns="33252" bIns="33252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9" name="Freeform 69"/>
            <p:cNvSpPr/>
            <p:nvPr/>
          </p:nvSpPr>
          <p:spPr>
            <a:xfrm>
              <a:off x="254029" y="1607204"/>
              <a:ext cx="3215465" cy="509115"/>
            </a:xfrm>
            <a:custGeom>
              <a:avLst/>
              <a:gdLst/>
              <a:ahLst/>
              <a:cxnLst/>
              <a:rect l="l" t="t" r="r" b="b"/>
              <a:pathLst>
                <a:path w="3215465" h="509115">
                  <a:moveTo>
                    <a:pt x="0" y="0"/>
                  </a:moveTo>
                  <a:lnTo>
                    <a:pt x="3215466" y="0"/>
                  </a:lnTo>
                  <a:lnTo>
                    <a:pt x="3215466" y="509116"/>
                  </a:lnTo>
                  <a:lnTo>
                    <a:pt x="0" y="509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3492170" y="5217426"/>
            <a:ext cx="2792643" cy="2792643"/>
            <a:chOff x="0" y="0"/>
            <a:chExt cx="3723524" cy="3723524"/>
          </a:xfrm>
        </p:grpSpPr>
        <p:grpSp>
          <p:nvGrpSpPr>
            <p:cNvPr id="71" name="Group 71"/>
            <p:cNvGrpSpPr/>
            <p:nvPr/>
          </p:nvGrpSpPr>
          <p:grpSpPr>
            <a:xfrm>
              <a:off x="0" y="0"/>
              <a:ext cx="3723524" cy="3723524"/>
              <a:chOff x="0" y="0"/>
              <a:chExt cx="812800" cy="81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3F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252" tIns="33252" rIns="33252" bIns="33252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4" name="Freeform 74"/>
            <p:cNvSpPr/>
            <p:nvPr/>
          </p:nvSpPr>
          <p:spPr>
            <a:xfrm>
              <a:off x="341777" y="1395673"/>
              <a:ext cx="3039970" cy="932178"/>
            </a:xfrm>
            <a:custGeom>
              <a:avLst/>
              <a:gdLst/>
              <a:ahLst/>
              <a:cxnLst/>
              <a:rect l="l" t="t" r="r" b="b"/>
              <a:pathLst>
                <a:path w="3039970" h="932178">
                  <a:moveTo>
                    <a:pt x="0" y="0"/>
                  </a:moveTo>
                  <a:lnTo>
                    <a:pt x="3039970" y="0"/>
                  </a:lnTo>
                  <a:lnTo>
                    <a:pt x="3039970" y="932178"/>
                  </a:lnTo>
                  <a:lnTo>
                    <a:pt x="0" y="932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2034122" y="5121696"/>
            <a:ext cx="2792643" cy="2792643"/>
            <a:chOff x="0" y="0"/>
            <a:chExt cx="3723524" cy="3723524"/>
          </a:xfrm>
        </p:grpSpPr>
        <p:grpSp>
          <p:nvGrpSpPr>
            <p:cNvPr id="76" name="Group 76"/>
            <p:cNvGrpSpPr/>
            <p:nvPr/>
          </p:nvGrpSpPr>
          <p:grpSpPr>
            <a:xfrm>
              <a:off x="0" y="0"/>
              <a:ext cx="3723524" cy="3723524"/>
              <a:chOff x="0" y="0"/>
              <a:chExt cx="812800" cy="8128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3F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252" tIns="33252" rIns="33252" bIns="33252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9" name="Freeform 79"/>
            <p:cNvSpPr/>
            <p:nvPr/>
          </p:nvSpPr>
          <p:spPr>
            <a:xfrm>
              <a:off x="166295" y="908062"/>
              <a:ext cx="3390934" cy="1907400"/>
            </a:xfrm>
            <a:custGeom>
              <a:avLst/>
              <a:gdLst/>
              <a:ahLst/>
              <a:cxnLst/>
              <a:rect l="l" t="t" r="r" b="b"/>
              <a:pathLst>
                <a:path w="3390934" h="1907400">
                  <a:moveTo>
                    <a:pt x="0" y="0"/>
                  </a:moveTo>
                  <a:lnTo>
                    <a:pt x="3390934" y="0"/>
                  </a:lnTo>
                  <a:lnTo>
                    <a:pt x="3390934" y="1907400"/>
                  </a:lnTo>
                  <a:lnTo>
                    <a:pt x="0" y="190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6151463" y="7085377"/>
            <a:ext cx="2792643" cy="2792643"/>
            <a:chOff x="0" y="0"/>
            <a:chExt cx="3723524" cy="3723524"/>
          </a:xfrm>
        </p:grpSpPr>
        <p:grpSp>
          <p:nvGrpSpPr>
            <p:cNvPr id="81" name="Group 81"/>
            <p:cNvGrpSpPr/>
            <p:nvPr/>
          </p:nvGrpSpPr>
          <p:grpSpPr>
            <a:xfrm>
              <a:off x="0" y="0"/>
              <a:ext cx="3723524" cy="3723524"/>
              <a:chOff x="0" y="0"/>
              <a:chExt cx="812800" cy="8128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1213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252" tIns="33252" rIns="33252" bIns="33252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4" name="Freeform 84"/>
            <p:cNvSpPr/>
            <p:nvPr/>
          </p:nvSpPr>
          <p:spPr>
            <a:xfrm>
              <a:off x="171777" y="1315376"/>
              <a:ext cx="3379971" cy="1092772"/>
            </a:xfrm>
            <a:custGeom>
              <a:avLst/>
              <a:gdLst/>
              <a:ahLst/>
              <a:cxnLst/>
              <a:rect l="l" t="t" r="r" b="b"/>
              <a:pathLst>
                <a:path w="3379971" h="1092772">
                  <a:moveTo>
                    <a:pt x="0" y="0"/>
                  </a:moveTo>
                  <a:lnTo>
                    <a:pt x="3379970" y="0"/>
                  </a:lnTo>
                  <a:lnTo>
                    <a:pt x="3379970" y="1092772"/>
                  </a:lnTo>
                  <a:lnTo>
                    <a:pt x="0" y="1092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9374829" y="7085377"/>
            <a:ext cx="2792643" cy="2792643"/>
            <a:chOff x="0" y="0"/>
            <a:chExt cx="3723524" cy="3723524"/>
          </a:xfrm>
        </p:grpSpPr>
        <p:grpSp>
          <p:nvGrpSpPr>
            <p:cNvPr id="86" name="Group 86"/>
            <p:cNvGrpSpPr/>
            <p:nvPr/>
          </p:nvGrpSpPr>
          <p:grpSpPr>
            <a:xfrm>
              <a:off x="0" y="0"/>
              <a:ext cx="3723524" cy="3723524"/>
              <a:chOff x="0" y="0"/>
              <a:chExt cx="812800" cy="8128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1213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1650" tIns="31650" rIns="31650" bIns="31650" rtlCol="0" anchor="ctr"/>
              <a:lstStyle/>
              <a:p>
                <a:pPr marL="0" lvl="0" indent="0" algn="ctr">
                  <a:lnSpc>
                    <a:spcPts val="217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9" name="Freeform 89"/>
            <p:cNvSpPr/>
            <p:nvPr/>
          </p:nvSpPr>
          <p:spPr>
            <a:xfrm>
              <a:off x="0" y="1159370"/>
              <a:ext cx="3723524" cy="1404784"/>
            </a:xfrm>
            <a:custGeom>
              <a:avLst/>
              <a:gdLst/>
              <a:ahLst/>
              <a:cxnLst/>
              <a:rect l="l" t="t" r="r" b="b"/>
              <a:pathLst>
                <a:path w="3723524" h="1404784">
                  <a:moveTo>
                    <a:pt x="0" y="0"/>
                  </a:moveTo>
                  <a:lnTo>
                    <a:pt x="3723524" y="0"/>
                  </a:lnTo>
                  <a:lnTo>
                    <a:pt x="3723524" y="1404784"/>
                  </a:lnTo>
                  <a:lnTo>
                    <a:pt x="0" y="1404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0" name="TextBox 90"/>
          <p:cNvSpPr txBox="1"/>
          <p:nvPr/>
        </p:nvSpPr>
        <p:spPr>
          <a:xfrm>
            <a:off x="4431882" y="1095375"/>
            <a:ext cx="9424237" cy="347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1"/>
              </a:lnSpc>
            </a:pPr>
            <a:r>
              <a:rPr lang="en-US" sz="8152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Thank you to our sponsors and supporters!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029242" y="264569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5810646" y="-26774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1353789" y="5735557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5741722" y="3512687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8960179" y="4840581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-338274" y="-108434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2443131" y="-399777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774697" y="2634466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1173570" y="1520179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6230686" y="1334399"/>
            <a:ext cx="372083" cy="36659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4541085" y="1893183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1176317" y="5656017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-5201" y="9230808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9347033" y="1189355"/>
            <a:ext cx="3496407" cy="1424612"/>
            <a:chOff x="0" y="0"/>
            <a:chExt cx="99742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7422" cy="406400"/>
            </a:xfrm>
            <a:custGeom>
              <a:avLst/>
              <a:gdLst/>
              <a:ahLst/>
              <a:cxnLst/>
              <a:rect l="l" t="t" r="r" b="b"/>
              <a:pathLst>
                <a:path w="997422" h="406400">
                  <a:moveTo>
                    <a:pt x="794222" y="0"/>
                  </a:moveTo>
                  <a:cubicBezTo>
                    <a:pt x="906447" y="0"/>
                    <a:pt x="997422" y="90976"/>
                    <a:pt x="997422" y="203200"/>
                  </a:cubicBezTo>
                  <a:cubicBezTo>
                    <a:pt x="997422" y="315424"/>
                    <a:pt x="906447" y="406400"/>
                    <a:pt x="7942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97422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691061" y="2980454"/>
            <a:ext cx="560022" cy="560022"/>
          </a:xfrm>
          <a:prstGeom prst="line">
            <a:avLst/>
          </a:prstGeom>
          <a:ln w="2857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 flipV="1">
            <a:off x="7514605" y="9316961"/>
            <a:ext cx="560022" cy="560022"/>
          </a:xfrm>
          <a:prstGeom prst="line">
            <a:avLst/>
          </a:prstGeom>
          <a:ln w="2857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-2700000">
            <a:off x="3571545" y="4969369"/>
            <a:ext cx="3565565" cy="1424612"/>
            <a:chOff x="0" y="0"/>
            <a:chExt cx="101715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93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8013244" y="161819"/>
            <a:ext cx="1990349" cy="1990349"/>
          </a:xfrm>
          <a:prstGeom prst="line">
            <a:avLst/>
          </a:prstGeom>
          <a:ln w="333375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 flipV="1">
            <a:off x="2588463" y="9596972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 flipV="1">
            <a:off x="15144729" y="6124048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8714344" y="9773540"/>
            <a:ext cx="1789952" cy="1789952"/>
          </a:xfrm>
          <a:prstGeom prst="line">
            <a:avLst/>
          </a:prstGeom>
          <a:ln w="8191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 flipV="1">
            <a:off x="11383427" y="9287520"/>
            <a:ext cx="357810" cy="357810"/>
          </a:xfrm>
          <a:prstGeom prst="line">
            <a:avLst/>
          </a:prstGeom>
          <a:ln w="1714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6823665" y="7405680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11306504" y="7700636"/>
            <a:ext cx="869466" cy="86946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rot="-2700000">
            <a:off x="14382778" y="9047579"/>
            <a:ext cx="3565565" cy="1424612"/>
            <a:chOff x="0" y="0"/>
            <a:chExt cx="1017151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11713642" y="3715591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1053881" y="2924155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5"/>
          <p:cNvSpPr/>
          <p:nvPr/>
        </p:nvSpPr>
        <p:spPr>
          <a:xfrm flipV="1">
            <a:off x="13036860" y="3887338"/>
            <a:ext cx="1789952" cy="1789952"/>
          </a:xfrm>
          <a:prstGeom prst="line">
            <a:avLst/>
          </a:prstGeom>
          <a:ln w="25717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6"/>
          <p:cNvGrpSpPr/>
          <p:nvPr/>
        </p:nvGrpSpPr>
        <p:grpSpPr>
          <a:xfrm>
            <a:off x="4338457" y="337957"/>
            <a:ext cx="9611086" cy="961108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832916" y="3294546"/>
            <a:ext cx="8622167" cy="350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3"/>
              </a:lnSpc>
              <a:spcBef>
                <a:spcPct val="0"/>
              </a:spcBef>
            </a:pPr>
            <a:r>
              <a:rPr lang="en-US" sz="10066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Housekeeping and Safety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3029242" y="264569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5810646" y="-26774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1353789" y="5735557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5741722" y="3512687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8960179" y="4840581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-338274" y="-108434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2443131" y="-399777"/>
            <a:ext cx="1789952" cy="1789952"/>
          </a:xfrm>
          <a:prstGeom prst="line">
            <a:avLst/>
          </a:prstGeom>
          <a:ln w="8191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774697" y="2634466"/>
            <a:ext cx="774896" cy="774896"/>
          </a:xfrm>
          <a:prstGeom prst="line">
            <a:avLst/>
          </a:prstGeom>
          <a:ln w="15240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 flipV="1">
            <a:off x="1173570" y="1520179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6230686" y="1334399"/>
            <a:ext cx="372083" cy="36659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4541085" y="1893183"/>
            <a:ext cx="357810" cy="357810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1176317" y="5656017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-5201" y="9230808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9347033" y="1189355"/>
            <a:ext cx="3496407" cy="1424612"/>
            <a:chOff x="0" y="0"/>
            <a:chExt cx="99742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7422" cy="406400"/>
            </a:xfrm>
            <a:custGeom>
              <a:avLst/>
              <a:gdLst/>
              <a:ahLst/>
              <a:cxnLst/>
              <a:rect l="l" t="t" r="r" b="b"/>
              <a:pathLst>
                <a:path w="997422" h="406400">
                  <a:moveTo>
                    <a:pt x="794222" y="0"/>
                  </a:moveTo>
                  <a:cubicBezTo>
                    <a:pt x="906447" y="0"/>
                    <a:pt x="997422" y="90976"/>
                    <a:pt x="997422" y="203200"/>
                  </a:cubicBezTo>
                  <a:cubicBezTo>
                    <a:pt x="997422" y="315424"/>
                    <a:pt x="906447" y="406400"/>
                    <a:pt x="7942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97422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3691061" y="2980454"/>
            <a:ext cx="560022" cy="560022"/>
          </a:xfrm>
          <a:prstGeom prst="line">
            <a:avLst/>
          </a:prstGeom>
          <a:ln w="2857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 flipV="1">
            <a:off x="7514605" y="9316961"/>
            <a:ext cx="560022" cy="560022"/>
          </a:xfrm>
          <a:prstGeom prst="line">
            <a:avLst/>
          </a:prstGeom>
          <a:ln w="2857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-2700000">
            <a:off x="3571545" y="4969369"/>
            <a:ext cx="3565565" cy="1424612"/>
            <a:chOff x="0" y="0"/>
            <a:chExt cx="101715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93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8013244" y="161819"/>
            <a:ext cx="1990349" cy="1990349"/>
          </a:xfrm>
          <a:prstGeom prst="line">
            <a:avLst/>
          </a:prstGeom>
          <a:ln w="333375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 flipV="1">
            <a:off x="2588463" y="9596972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 flipV="1">
            <a:off x="15144729" y="6124048"/>
            <a:ext cx="1789952" cy="1789952"/>
          </a:xfrm>
          <a:prstGeom prst="line">
            <a:avLst/>
          </a:prstGeom>
          <a:ln w="69532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26"/>
          <p:cNvSpPr/>
          <p:nvPr/>
        </p:nvSpPr>
        <p:spPr>
          <a:xfrm flipV="1">
            <a:off x="8714344" y="9773540"/>
            <a:ext cx="1789952" cy="1789952"/>
          </a:xfrm>
          <a:prstGeom prst="line">
            <a:avLst/>
          </a:prstGeom>
          <a:ln w="8191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AutoShape 27"/>
          <p:cNvSpPr/>
          <p:nvPr/>
        </p:nvSpPr>
        <p:spPr>
          <a:xfrm flipV="1">
            <a:off x="11383427" y="9287520"/>
            <a:ext cx="357810" cy="357810"/>
          </a:xfrm>
          <a:prstGeom prst="line">
            <a:avLst/>
          </a:prstGeom>
          <a:ln w="171450" cap="rnd">
            <a:solidFill>
              <a:srgbClr val="E610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6823665" y="7405680"/>
            <a:ext cx="589912" cy="589912"/>
          </a:xfrm>
          <a:prstGeom prst="line">
            <a:avLst/>
          </a:prstGeom>
          <a:ln w="1714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11306504" y="7700636"/>
            <a:ext cx="869466" cy="869466"/>
          </a:xfrm>
          <a:prstGeom prst="line">
            <a:avLst/>
          </a:prstGeom>
          <a:ln w="171450" cap="rnd">
            <a:solidFill>
              <a:srgbClr val="F39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 rot="-2700000">
            <a:off x="14382778" y="9047579"/>
            <a:ext cx="3565565" cy="1424612"/>
            <a:chOff x="0" y="0"/>
            <a:chExt cx="1017151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17151" cy="406400"/>
            </a:xfrm>
            <a:custGeom>
              <a:avLst/>
              <a:gdLst/>
              <a:ahLst/>
              <a:cxnLst/>
              <a:rect l="l" t="t" r="r" b="b"/>
              <a:pathLst>
                <a:path w="1017151" h="406400">
                  <a:moveTo>
                    <a:pt x="813951" y="0"/>
                  </a:moveTo>
                  <a:cubicBezTo>
                    <a:pt x="926175" y="0"/>
                    <a:pt x="1017151" y="90976"/>
                    <a:pt x="1017151" y="203200"/>
                  </a:cubicBezTo>
                  <a:cubicBezTo>
                    <a:pt x="1017151" y="315424"/>
                    <a:pt x="926175" y="406400"/>
                    <a:pt x="81395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10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17151" cy="434975"/>
            </a:xfrm>
            <a:prstGeom prst="rect">
              <a:avLst/>
            </a:prstGeom>
          </p:spPr>
          <p:txBody>
            <a:bodyPr lIns="39139" tIns="39139" rIns="39139" bIns="39139" rtlCol="0" anchor="ctr"/>
            <a:lstStyle/>
            <a:p>
              <a:pPr algn="ctr">
                <a:lnSpc>
                  <a:spcPts val="204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11713642" y="3715591"/>
            <a:ext cx="830085" cy="830085"/>
          </a:xfrm>
          <a:prstGeom prst="line">
            <a:avLst/>
          </a:prstGeom>
          <a:ln w="20955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4" name="AutoShape 34"/>
          <p:cNvSpPr/>
          <p:nvPr/>
        </p:nvSpPr>
        <p:spPr>
          <a:xfrm flipV="1">
            <a:off x="1053881" y="2924155"/>
            <a:ext cx="1990349" cy="1990349"/>
          </a:xfrm>
          <a:prstGeom prst="line">
            <a:avLst/>
          </a:prstGeom>
          <a:ln w="647700" cap="rnd">
            <a:solidFill>
              <a:srgbClr val="55ED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5" name="AutoShape 35"/>
          <p:cNvSpPr/>
          <p:nvPr/>
        </p:nvSpPr>
        <p:spPr>
          <a:xfrm flipV="1">
            <a:off x="13036860" y="3887338"/>
            <a:ext cx="1789952" cy="1789952"/>
          </a:xfrm>
          <a:prstGeom prst="line">
            <a:avLst/>
          </a:prstGeom>
          <a:ln w="257175" cap="rnd">
            <a:solidFill>
              <a:srgbClr val="F8C8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6"/>
          <p:cNvGrpSpPr/>
          <p:nvPr/>
        </p:nvGrpSpPr>
        <p:grpSpPr>
          <a:xfrm>
            <a:off x="4338457" y="337957"/>
            <a:ext cx="9611086" cy="961108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5578764" y="1016075"/>
            <a:ext cx="7130471" cy="1964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9"/>
              </a:lnSpc>
            </a:pPr>
            <a:r>
              <a:rPr lang="en-US" sz="8324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Got a question?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22" y="3013766"/>
            <a:ext cx="4424154" cy="4424154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5549300" y="7414083"/>
            <a:ext cx="7189400" cy="49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https://canva.link/BLCConf26Questions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7715473" y="8311616"/>
            <a:ext cx="2857054" cy="946684"/>
            <a:chOff x="0" y="0"/>
            <a:chExt cx="3809405" cy="1262246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66675"/>
              <a:ext cx="3809405" cy="823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1"/>
                </a:lnSpc>
                <a:spcBef>
                  <a:spcPct val="0"/>
                </a:spcBef>
              </a:pPr>
              <a:r>
                <a:rPr lang="en-US" sz="3722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BLC Co‑Lab: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7387" y="643618"/>
              <a:ext cx="3774632" cy="618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35"/>
                </a:lnSpc>
                <a:spcBef>
                  <a:spcPct val="0"/>
                </a:spcBef>
              </a:pPr>
              <a:r>
                <a:rPr lang="en-US" sz="2810" b="1" i="1">
                  <a:solidFill>
                    <a:srgbClr val="55EDF9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Digital Together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-2502470" y="-3070321"/>
            <a:ext cx="17059455" cy="17059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28700" y="2649462"/>
            <a:ext cx="7018538" cy="77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This morning’s sessions... 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3594847" y="5593847"/>
            <a:ext cx="3664453" cy="3664453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E3F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028700" y="895350"/>
            <a:ext cx="7018538" cy="119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Today’s Agenda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3914011" y="6924721"/>
            <a:ext cx="3026125" cy="1002706"/>
            <a:chOff x="0" y="0"/>
            <a:chExt cx="4034833" cy="1336941"/>
          </a:xfrm>
        </p:grpSpPr>
        <p:sp>
          <p:nvSpPr>
            <p:cNvPr id="46" name="TextBox 46"/>
            <p:cNvSpPr txBox="1"/>
            <p:nvPr/>
          </p:nvSpPr>
          <p:spPr>
            <a:xfrm>
              <a:off x="0" y="-85725"/>
              <a:ext cx="4034833" cy="88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9"/>
                </a:lnSpc>
                <a:spcBef>
                  <a:spcPct val="0"/>
                </a:spcBef>
              </a:pPr>
              <a:r>
                <a:rPr lang="en-US" sz="3942" b="1">
                  <a:solidFill>
                    <a:srgbClr val="21213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BLC Co‑Lab: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8416" y="684524"/>
              <a:ext cx="3998002" cy="652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8"/>
                </a:lnSpc>
                <a:spcBef>
                  <a:spcPct val="0"/>
                </a:spcBef>
              </a:pPr>
              <a:r>
                <a:rPr lang="en-US" sz="2977" b="1" i="1">
                  <a:solidFill>
                    <a:srgbClr val="21213F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Digital Together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4835503" y="2649462"/>
            <a:ext cx="10199384" cy="562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</a:p>
          <a:p>
            <a:pPr algn="l">
              <a:lnSpc>
                <a:spcPts val="6382"/>
              </a:lnSpc>
            </a:pPr>
            <a:endParaRPr lang="en-US" sz="4558" i="1">
              <a:solidFill>
                <a:srgbClr val="FFFFFF"/>
              </a:solidFill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BLC Welcome</a:t>
            </a: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Instructure and Activate Learning</a:t>
            </a: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Taskmaster Education</a:t>
            </a: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Close at Artrix</a:t>
            </a: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Sponsors’ stands and lunch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28700" y="4268712"/>
            <a:ext cx="1578512" cy="400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10:10  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10:40 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11:10  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11:40  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12:00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588162" y="4268712"/>
            <a:ext cx="2247341" cy="400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- 10:40 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- 11:10 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- 11:40 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- 12:00 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- 13:00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2361" y="-934293"/>
            <a:ext cx="18700361" cy="12787397"/>
            <a:chOff x="0" y="0"/>
            <a:chExt cx="24933814" cy="17049863"/>
          </a:xfrm>
        </p:grpSpPr>
        <p:sp>
          <p:nvSpPr>
            <p:cNvPr id="3" name="AutoShape 3"/>
            <p:cNvSpPr/>
            <p:nvPr/>
          </p:nvSpPr>
          <p:spPr>
            <a:xfrm flipV="1">
              <a:off x="18272080" y="1296782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22053031" y="900740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5994524" y="8733866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21959338" y="5712169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2740728" y="7517265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0712" y="789733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3881663" y="393691"/>
              <a:ext cx="2433203" cy="2433203"/>
            </a:xfrm>
            <a:prstGeom prst="line">
              <a:avLst/>
            </a:prstGeom>
            <a:ln w="1113526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1613647" y="4518344"/>
              <a:ext cx="1053368" cy="1053368"/>
            </a:xfrm>
            <a:prstGeom prst="line">
              <a:avLst/>
            </a:prstGeom>
            <a:ln w="207168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155862" y="3003618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9030343" y="2751075"/>
              <a:ext cx="505798" cy="498339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20327231" y="3510667"/>
              <a:ext cx="486395" cy="486395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159597" y="8625742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 flipV="1">
              <a:off x="553480" y="13485197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 rot="-2700000">
              <a:off x="13266604" y="2553907"/>
              <a:ext cx="4752902" cy="1936571"/>
              <a:chOff x="0" y="0"/>
              <a:chExt cx="99742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9742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97422" h="406400">
                    <a:moveTo>
                      <a:pt x="794222" y="0"/>
                    </a:moveTo>
                    <a:cubicBezTo>
                      <a:pt x="906447" y="0"/>
                      <a:pt x="997422" y="90976"/>
                      <a:pt x="997422" y="203200"/>
                    </a:cubicBezTo>
                    <a:cubicBezTo>
                      <a:pt x="997422" y="315424"/>
                      <a:pt x="906447" y="406400"/>
                      <a:pt x="7942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97422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5578059" y="4988669"/>
              <a:ext cx="761276" cy="761276"/>
            </a:xfrm>
            <a:prstGeom prst="line">
              <a:avLst/>
            </a:prstGeom>
            <a:ln w="388439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0775661" y="13602311"/>
              <a:ext cx="761276" cy="761276"/>
            </a:xfrm>
            <a:prstGeom prst="line">
              <a:avLst/>
            </a:prstGeom>
            <a:ln w="388439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 rot="-2700000">
              <a:off x="5415592" y="7692336"/>
              <a:ext cx="4846914" cy="1936571"/>
              <a:chOff x="0" y="0"/>
              <a:chExt cx="1017151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3931D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V="1">
              <a:off x="11453495" y="1157106"/>
              <a:ext cx="2705616" cy="2705616"/>
            </a:xfrm>
            <a:prstGeom prst="line">
              <a:avLst/>
            </a:prstGeom>
            <a:ln w="453179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079222" y="13982949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21147805" y="9261968"/>
              <a:ext cx="2433203" cy="2433203"/>
            </a:xfrm>
            <a:prstGeom prst="line">
              <a:avLst/>
            </a:prstGeom>
            <a:ln w="945202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2406548" y="14222969"/>
              <a:ext cx="2433203" cy="2433203"/>
            </a:xfrm>
            <a:prstGeom prst="line">
              <a:avLst/>
            </a:prstGeom>
            <a:ln w="1113526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AutoShape 28"/>
            <p:cNvSpPr/>
            <p:nvPr/>
          </p:nvSpPr>
          <p:spPr>
            <a:xfrm flipV="1">
              <a:off x="16034813" y="13562289"/>
              <a:ext cx="486395" cy="486395"/>
            </a:xfrm>
            <a:prstGeom prst="line">
              <a:avLst/>
            </a:prstGeom>
            <a:ln w="233064" cap="rnd">
              <a:solidFill>
                <a:srgbClr val="E61077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9836420" y="11004177"/>
              <a:ext cx="801907" cy="801907"/>
            </a:xfrm>
            <a:prstGeom prst="line">
              <a:avLst/>
            </a:prstGeom>
            <a:ln w="233064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5930246" y="11405131"/>
              <a:ext cx="1181924" cy="1181924"/>
            </a:xfrm>
            <a:prstGeom prst="line">
              <a:avLst/>
            </a:prstGeom>
            <a:ln w="233064" cap="rnd">
              <a:solidFill>
                <a:srgbClr val="F3931D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 rot="-2700000">
              <a:off x="20112033" y="13236123"/>
              <a:ext cx="4846914" cy="1936571"/>
              <a:chOff x="0" y="0"/>
              <a:chExt cx="1017151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017151" h="406400">
                    <a:moveTo>
                      <a:pt x="813951" y="0"/>
                    </a:moveTo>
                    <a:cubicBezTo>
                      <a:pt x="926175" y="0"/>
                      <a:pt x="1017151" y="90976"/>
                      <a:pt x="1017151" y="203200"/>
                    </a:cubicBezTo>
                    <a:cubicBezTo>
                      <a:pt x="1017151" y="315424"/>
                      <a:pt x="926175" y="406400"/>
                      <a:pt x="813951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61077">
                  <a:alpha val="27843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017151" cy="434975"/>
              </a:xfrm>
              <a:prstGeom prst="rect">
                <a:avLst/>
              </a:prstGeom>
            </p:spPr>
            <p:txBody>
              <a:bodyPr lIns="39139" tIns="39139" rIns="39139" bIns="39139" rtlCol="0" anchor="ctr"/>
              <a:lstStyle/>
              <a:p>
                <a:pPr algn="ctr">
                  <a:lnSpc>
                    <a:spcPts val="204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flipV="1">
              <a:off x="16483696" y="5987990"/>
              <a:ext cx="1128391" cy="1128391"/>
            </a:xfrm>
            <a:prstGeom prst="line">
              <a:avLst/>
            </a:prstGeom>
            <a:ln w="284855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993162" y="4912137"/>
              <a:ext cx="2705616" cy="2705616"/>
            </a:xfrm>
            <a:prstGeom prst="line">
              <a:avLst/>
            </a:prstGeom>
            <a:ln w="880462" cap="rnd">
              <a:solidFill>
                <a:srgbClr val="55EDF9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18282436" y="6221458"/>
              <a:ext cx="2433203" cy="2433203"/>
            </a:xfrm>
            <a:prstGeom prst="line">
              <a:avLst/>
            </a:prstGeom>
            <a:ln w="349595" cap="rnd">
              <a:solidFill>
                <a:srgbClr val="F8C81E">
                  <a:alpha val="27843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-2502470" y="-3070321"/>
            <a:ext cx="17059455" cy="17059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1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28700" y="2649462"/>
            <a:ext cx="7131444" cy="77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This afternoon’s sessions...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3594847" y="5593847"/>
            <a:ext cx="3664453" cy="3664453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E3F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1530" tIns="41530" rIns="41530" bIns="41530" rtlCol="0" anchor="ctr"/>
            <a:lstStyle/>
            <a:p>
              <a:pPr marL="0" lvl="0" indent="0" algn="ctr">
                <a:lnSpc>
                  <a:spcPts val="217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028700" y="895350"/>
            <a:ext cx="7018538" cy="119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8"/>
              </a:lnSpc>
              <a:spcBef>
                <a:spcPct val="0"/>
              </a:spcBef>
            </a:pPr>
            <a:r>
              <a:rPr lang="en-US" sz="6998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Today’s Agenda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3914011" y="6924721"/>
            <a:ext cx="3026125" cy="1002706"/>
            <a:chOff x="0" y="0"/>
            <a:chExt cx="4034833" cy="1336941"/>
          </a:xfrm>
        </p:grpSpPr>
        <p:sp>
          <p:nvSpPr>
            <p:cNvPr id="46" name="TextBox 46"/>
            <p:cNvSpPr txBox="1"/>
            <p:nvPr/>
          </p:nvSpPr>
          <p:spPr>
            <a:xfrm>
              <a:off x="0" y="-85725"/>
              <a:ext cx="4034833" cy="88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9"/>
                </a:lnSpc>
                <a:spcBef>
                  <a:spcPct val="0"/>
                </a:spcBef>
              </a:pPr>
              <a:r>
                <a:rPr lang="en-US" sz="3942" b="1">
                  <a:solidFill>
                    <a:srgbClr val="21213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BLC Co‑Lab: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8416" y="684524"/>
              <a:ext cx="3998002" cy="652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8"/>
                </a:lnSpc>
                <a:spcBef>
                  <a:spcPct val="0"/>
                </a:spcBef>
              </a:pPr>
              <a:r>
                <a:rPr lang="en-US" sz="2977" b="1" i="1">
                  <a:solidFill>
                    <a:srgbClr val="21213F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Digital Together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4784452" y="2649462"/>
            <a:ext cx="9072410" cy="481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6382"/>
              </a:lnSpc>
            </a:pPr>
            <a:endParaRPr lang="en-US" sz="455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Workshop stream 1</a:t>
            </a: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Workshop stream 2</a:t>
            </a: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Workshop stream 3</a:t>
            </a:r>
          </a:p>
          <a:p>
            <a:pPr algn="l">
              <a:lnSpc>
                <a:spcPts val="6382"/>
              </a:lnSpc>
            </a:pPr>
            <a:r>
              <a:rPr lang="en-US" sz="4558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Event close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28700" y="4268712"/>
            <a:ext cx="1570875" cy="319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13:15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13:50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14:25 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15:00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599575" y="4268712"/>
            <a:ext cx="2168018" cy="319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- 13:45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- 14:20</a:t>
            </a:r>
          </a:p>
          <a:p>
            <a:pPr algn="l">
              <a:lnSpc>
                <a:spcPts val="6382"/>
              </a:lnSpc>
            </a:pPr>
            <a:r>
              <a:rPr lang="en-US" sz="455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- 14:55</a:t>
            </a:r>
          </a:p>
          <a:p>
            <a:pPr algn="l">
              <a:lnSpc>
                <a:spcPts val="6382"/>
              </a:lnSpc>
            </a:pPr>
            <a:endParaRPr lang="en-US" sz="455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748</Words>
  <Application>Microsoft Office PowerPoint</Application>
  <PresentationFormat>Custom</PresentationFormat>
  <Paragraphs>182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Playfair Display Bold</vt:lpstr>
      <vt:lpstr>DM Sans</vt:lpstr>
      <vt:lpstr>Playfair Display Bold Italics</vt:lpstr>
      <vt:lpstr>DM Sans Bold</vt:lpstr>
      <vt:lpstr>DM Sans Italics</vt:lpstr>
      <vt:lpstr>Calibri</vt:lpstr>
      <vt:lpstr>Arial</vt:lpstr>
      <vt:lpstr>Gotham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BLC Conference Presentation Template</dc:title>
  <dc:creator>Emma Holmes</dc:creator>
  <cp:lastModifiedBy>Emma Holmes</cp:lastModifiedBy>
  <cp:revision>2</cp:revision>
  <dcterms:created xsi:type="dcterms:W3CDTF">2006-08-16T00:00:00Z</dcterms:created>
  <dcterms:modified xsi:type="dcterms:W3CDTF">2026-06-29T14:52:34Z</dcterms:modified>
  <dc:identifier>DAHJd6tzXrM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1A1FDB3B-1279-4A2D-B624-F991CF89EC3A</vt:lpwstr>
  </property>
  <property fmtid="{D5CDD505-2E9C-101B-9397-08002B2CF9AE}" pid="3" name="ArticulatePath">
    <vt:lpwstr>https://howcollege-my.sharepoint.com/personal/mbeck_howcollege_ac_uk/Documents/Microsoft Teams Chat Files/BLC Conference Presentation</vt:lpwstr>
  </property>
</Properties>
</file>